
<file path=[Content_Types].xml><?xml version="1.0" encoding="utf-8"?>
<Types xmlns="http://schemas.openxmlformats.org/package/2006/content-types">
  <Default Extension="png" ContentType="image/png"/>
  <Default Extension="bmp" ContentType="image/bmp"/>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bookmarkIdSeed="3">
  <p:sldMasterIdLst>
    <p:sldMasterId id="2147483649" r:id="rId4"/>
  </p:sldMasterIdLst>
  <p:notesMasterIdLst>
    <p:notesMasterId r:id="rId52"/>
  </p:notesMasterIdLst>
  <p:handoutMasterIdLst>
    <p:handoutMasterId r:id="rId53"/>
  </p:handoutMasterIdLst>
  <p:sldIdLst>
    <p:sldId id="256" r:id="rId5"/>
    <p:sldId id="328" r:id="rId6"/>
    <p:sldId id="258" r:id="rId7"/>
    <p:sldId id="260" r:id="rId8"/>
    <p:sldId id="269" r:id="rId9"/>
    <p:sldId id="278" r:id="rId10"/>
    <p:sldId id="314" r:id="rId11"/>
    <p:sldId id="315" r:id="rId12"/>
    <p:sldId id="327" r:id="rId13"/>
    <p:sldId id="277" r:id="rId14"/>
    <p:sldId id="324" r:id="rId15"/>
    <p:sldId id="271" r:id="rId16"/>
    <p:sldId id="273" r:id="rId17"/>
    <p:sldId id="325" r:id="rId18"/>
    <p:sldId id="274" r:id="rId19"/>
    <p:sldId id="326" r:id="rId20"/>
    <p:sldId id="275" r:id="rId21"/>
    <p:sldId id="261" r:id="rId22"/>
    <p:sldId id="294" r:id="rId23"/>
    <p:sldId id="316" r:id="rId24"/>
    <p:sldId id="270" r:id="rId25"/>
    <p:sldId id="282" r:id="rId26"/>
    <p:sldId id="268" r:id="rId27"/>
    <p:sldId id="290" r:id="rId28"/>
    <p:sldId id="317" r:id="rId29"/>
    <p:sldId id="283" r:id="rId30"/>
    <p:sldId id="291" r:id="rId31"/>
    <p:sldId id="289" r:id="rId32"/>
    <p:sldId id="286" r:id="rId33"/>
    <p:sldId id="287" r:id="rId34"/>
    <p:sldId id="288" r:id="rId35"/>
    <p:sldId id="296" r:id="rId36"/>
    <p:sldId id="297" r:id="rId37"/>
    <p:sldId id="298" r:id="rId38"/>
    <p:sldId id="299" r:id="rId39"/>
    <p:sldId id="300" r:id="rId40"/>
    <p:sldId id="301" r:id="rId41"/>
    <p:sldId id="302" r:id="rId42"/>
    <p:sldId id="303" r:id="rId43"/>
    <p:sldId id="304" r:id="rId44"/>
    <p:sldId id="305" r:id="rId45"/>
    <p:sldId id="306" r:id="rId46"/>
    <p:sldId id="307" r:id="rId47"/>
    <p:sldId id="308" r:id="rId48"/>
    <p:sldId id="309" r:id="rId49"/>
    <p:sldId id="310" r:id="rId50"/>
    <p:sldId id="311" r:id="rId51"/>
  </p:sldIdLst>
  <p:sldSz cx="9144000" cy="6858000" type="screen4x3"/>
  <p:notesSz cx="6985000" cy="9283700"/>
  <p:defaultTextStyle>
    <a:defPPr>
      <a:defRPr lang="en-US"/>
    </a:defPPr>
    <a:lvl1pPr algn="l" rtl="0" fontAlgn="base">
      <a:spcBef>
        <a:spcPct val="0"/>
      </a:spcBef>
      <a:spcAft>
        <a:spcPct val="0"/>
      </a:spcAft>
      <a:defRPr b="1" kern="1200">
        <a:solidFill>
          <a:schemeClr val="tx1"/>
        </a:solidFill>
        <a:latin typeface="Arial" charset="0"/>
        <a:ea typeface="+mn-ea"/>
        <a:cs typeface="+mn-cs"/>
      </a:defRPr>
    </a:lvl1pPr>
    <a:lvl2pPr marL="457200" algn="l" rtl="0" fontAlgn="base">
      <a:spcBef>
        <a:spcPct val="0"/>
      </a:spcBef>
      <a:spcAft>
        <a:spcPct val="0"/>
      </a:spcAft>
      <a:defRPr b="1" kern="1200">
        <a:solidFill>
          <a:schemeClr val="tx1"/>
        </a:solidFill>
        <a:latin typeface="Arial" charset="0"/>
        <a:ea typeface="+mn-ea"/>
        <a:cs typeface="+mn-cs"/>
      </a:defRPr>
    </a:lvl2pPr>
    <a:lvl3pPr marL="914400" algn="l" rtl="0" fontAlgn="base">
      <a:spcBef>
        <a:spcPct val="0"/>
      </a:spcBef>
      <a:spcAft>
        <a:spcPct val="0"/>
      </a:spcAft>
      <a:defRPr b="1" kern="1200">
        <a:solidFill>
          <a:schemeClr val="tx1"/>
        </a:solidFill>
        <a:latin typeface="Arial" charset="0"/>
        <a:ea typeface="+mn-ea"/>
        <a:cs typeface="+mn-cs"/>
      </a:defRPr>
    </a:lvl3pPr>
    <a:lvl4pPr marL="1371600" algn="l" rtl="0" fontAlgn="base">
      <a:spcBef>
        <a:spcPct val="0"/>
      </a:spcBef>
      <a:spcAft>
        <a:spcPct val="0"/>
      </a:spcAft>
      <a:defRPr b="1" kern="1200">
        <a:solidFill>
          <a:schemeClr val="tx1"/>
        </a:solidFill>
        <a:latin typeface="Arial" charset="0"/>
        <a:ea typeface="+mn-ea"/>
        <a:cs typeface="+mn-cs"/>
      </a:defRPr>
    </a:lvl4pPr>
    <a:lvl5pPr marL="1828800" algn="l" rtl="0" fontAlgn="base">
      <a:spcBef>
        <a:spcPct val="0"/>
      </a:spcBef>
      <a:spcAft>
        <a:spcPct val="0"/>
      </a:spcAft>
      <a:defRPr b="1" kern="1200">
        <a:solidFill>
          <a:schemeClr val="tx1"/>
        </a:solidFill>
        <a:latin typeface="Arial" charset="0"/>
        <a:ea typeface="+mn-ea"/>
        <a:cs typeface="+mn-cs"/>
      </a:defRPr>
    </a:lvl5pPr>
    <a:lvl6pPr marL="2286000" algn="l" defTabSz="914400" rtl="0" eaLnBrk="1" latinLnBrk="0" hangingPunct="1">
      <a:defRPr b="1" kern="1200">
        <a:solidFill>
          <a:schemeClr val="tx1"/>
        </a:solidFill>
        <a:latin typeface="Arial" charset="0"/>
        <a:ea typeface="+mn-ea"/>
        <a:cs typeface="+mn-cs"/>
      </a:defRPr>
    </a:lvl6pPr>
    <a:lvl7pPr marL="2743200" algn="l" defTabSz="914400" rtl="0" eaLnBrk="1" latinLnBrk="0" hangingPunct="1">
      <a:defRPr b="1" kern="1200">
        <a:solidFill>
          <a:schemeClr val="tx1"/>
        </a:solidFill>
        <a:latin typeface="Arial" charset="0"/>
        <a:ea typeface="+mn-ea"/>
        <a:cs typeface="+mn-cs"/>
      </a:defRPr>
    </a:lvl7pPr>
    <a:lvl8pPr marL="3200400" algn="l" defTabSz="914400" rtl="0" eaLnBrk="1" latinLnBrk="0" hangingPunct="1">
      <a:defRPr b="1" kern="1200">
        <a:solidFill>
          <a:schemeClr val="tx1"/>
        </a:solidFill>
        <a:latin typeface="Arial" charset="0"/>
        <a:ea typeface="+mn-ea"/>
        <a:cs typeface="+mn-cs"/>
      </a:defRPr>
    </a:lvl8pPr>
    <a:lvl9pPr marL="3657600" algn="l" defTabSz="914400" rtl="0" eaLnBrk="1" latinLnBrk="0" hangingPunct="1">
      <a:defRPr b="1"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haynes" initials="djh" lastIdx="17"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FFDE75"/>
    <a:srgbClr val="C06000"/>
    <a:srgbClr val="DFECD8"/>
    <a:srgbClr val="C5DDB9"/>
    <a:srgbClr val="FFDBB7"/>
    <a:srgbClr val="8FC7FF"/>
    <a:srgbClr val="C1E0FF"/>
    <a:srgbClr val="DEC8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53" autoAdjust="0"/>
    <p:restoredTop sz="98422" autoAdjust="0"/>
  </p:normalViewPr>
  <p:slideViewPr>
    <p:cSldViewPr snapToGrid="0">
      <p:cViewPr varScale="1">
        <p:scale>
          <a:sx n="68" d="100"/>
          <a:sy n="68" d="100"/>
        </p:scale>
        <p:origin x="-282" y="-10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handoutMaster" Target="handoutMasters/handoutMaster1.xml"/><Relationship Id="rId58"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3027363" cy="465138"/>
          </a:xfrm>
          <a:prstGeom prst="rect">
            <a:avLst/>
          </a:prstGeom>
          <a:noFill/>
          <a:ln w="9525">
            <a:noFill/>
            <a:miter lim="800000"/>
            <a:headEnd/>
            <a:tailEnd/>
          </a:ln>
          <a:effectLst/>
        </p:spPr>
        <p:txBody>
          <a:bodyPr vert="horz" wrap="square" lIns="92879" tIns="46440" rIns="92879" bIns="46440" numCol="1" anchor="t" anchorCtr="0" compatLnSpc="1">
            <a:prstTxWarp prst="textNoShape">
              <a:avLst/>
            </a:prstTxWarp>
          </a:bodyPr>
          <a:lstStyle>
            <a:lvl1pPr algn="l" eaLnBrk="1" hangingPunct="1">
              <a:lnSpc>
                <a:spcPct val="100000"/>
              </a:lnSpc>
              <a:spcAft>
                <a:spcPct val="0"/>
              </a:spcAft>
              <a:buClrTx/>
              <a:defRPr sz="1200" b="0">
                <a:latin typeface="Arial" charset="0"/>
              </a:defRPr>
            </a:lvl1pPr>
          </a:lstStyle>
          <a:p>
            <a:pPr>
              <a:defRPr/>
            </a:pPr>
            <a:endParaRPr lang="en-US" dirty="0"/>
          </a:p>
        </p:txBody>
      </p:sp>
      <p:sp>
        <p:nvSpPr>
          <p:cNvPr id="18435" name="Rectangle 3"/>
          <p:cNvSpPr>
            <a:spLocks noGrp="1" noChangeArrowheads="1"/>
          </p:cNvSpPr>
          <p:nvPr>
            <p:ph type="dt" sz="quarter" idx="1"/>
          </p:nvPr>
        </p:nvSpPr>
        <p:spPr bwMode="auto">
          <a:xfrm>
            <a:off x="3956050" y="0"/>
            <a:ext cx="3027363" cy="465138"/>
          </a:xfrm>
          <a:prstGeom prst="rect">
            <a:avLst/>
          </a:prstGeom>
          <a:noFill/>
          <a:ln w="9525">
            <a:noFill/>
            <a:miter lim="800000"/>
            <a:headEnd/>
            <a:tailEnd/>
          </a:ln>
          <a:effectLst/>
        </p:spPr>
        <p:txBody>
          <a:bodyPr vert="horz" wrap="square" lIns="92879" tIns="46440" rIns="92879" bIns="46440" numCol="1" anchor="t" anchorCtr="0" compatLnSpc="1">
            <a:prstTxWarp prst="textNoShape">
              <a:avLst/>
            </a:prstTxWarp>
          </a:bodyPr>
          <a:lstStyle>
            <a:lvl1pPr algn="r" eaLnBrk="1" hangingPunct="1">
              <a:lnSpc>
                <a:spcPct val="100000"/>
              </a:lnSpc>
              <a:spcAft>
                <a:spcPct val="0"/>
              </a:spcAft>
              <a:buClrTx/>
              <a:defRPr sz="1200" b="0">
                <a:latin typeface="Arial" charset="0"/>
              </a:defRPr>
            </a:lvl1pPr>
          </a:lstStyle>
          <a:p>
            <a:pPr>
              <a:defRPr/>
            </a:pPr>
            <a:endParaRPr lang="en-US" dirty="0"/>
          </a:p>
        </p:txBody>
      </p:sp>
      <p:sp>
        <p:nvSpPr>
          <p:cNvPr id="18436" name="Rectangle 4"/>
          <p:cNvSpPr>
            <a:spLocks noGrp="1" noChangeArrowheads="1"/>
          </p:cNvSpPr>
          <p:nvPr>
            <p:ph type="ftr" sz="quarter" idx="2"/>
          </p:nvPr>
        </p:nvSpPr>
        <p:spPr bwMode="auto">
          <a:xfrm>
            <a:off x="0" y="8816975"/>
            <a:ext cx="3027363" cy="465138"/>
          </a:xfrm>
          <a:prstGeom prst="rect">
            <a:avLst/>
          </a:prstGeom>
          <a:noFill/>
          <a:ln w="9525">
            <a:noFill/>
            <a:miter lim="800000"/>
            <a:headEnd/>
            <a:tailEnd/>
          </a:ln>
          <a:effectLst/>
        </p:spPr>
        <p:txBody>
          <a:bodyPr vert="horz" wrap="square" lIns="92879" tIns="46440" rIns="92879" bIns="46440" numCol="1" anchor="b" anchorCtr="0" compatLnSpc="1">
            <a:prstTxWarp prst="textNoShape">
              <a:avLst/>
            </a:prstTxWarp>
          </a:bodyPr>
          <a:lstStyle>
            <a:lvl1pPr algn="l" eaLnBrk="1" hangingPunct="1">
              <a:lnSpc>
                <a:spcPct val="100000"/>
              </a:lnSpc>
              <a:spcAft>
                <a:spcPct val="0"/>
              </a:spcAft>
              <a:buClrTx/>
              <a:defRPr sz="1200" b="0">
                <a:latin typeface="Arial" charset="0"/>
              </a:defRPr>
            </a:lvl1pPr>
          </a:lstStyle>
          <a:p>
            <a:pPr>
              <a:defRPr/>
            </a:pPr>
            <a:endParaRPr lang="en-US" dirty="0"/>
          </a:p>
        </p:txBody>
      </p:sp>
      <p:sp>
        <p:nvSpPr>
          <p:cNvPr id="18437" name="Rectangle 5"/>
          <p:cNvSpPr>
            <a:spLocks noGrp="1" noChangeArrowheads="1"/>
          </p:cNvSpPr>
          <p:nvPr>
            <p:ph type="sldNum" sz="quarter" idx="3"/>
          </p:nvPr>
        </p:nvSpPr>
        <p:spPr bwMode="auto">
          <a:xfrm>
            <a:off x="3956050" y="8816975"/>
            <a:ext cx="3027363" cy="465138"/>
          </a:xfrm>
          <a:prstGeom prst="rect">
            <a:avLst/>
          </a:prstGeom>
          <a:noFill/>
          <a:ln w="9525">
            <a:noFill/>
            <a:miter lim="800000"/>
            <a:headEnd/>
            <a:tailEnd/>
          </a:ln>
          <a:effectLst/>
        </p:spPr>
        <p:txBody>
          <a:bodyPr vert="horz" wrap="square" lIns="92879" tIns="46440" rIns="92879" bIns="46440" numCol="1" anchor="b" anchorCtr="0" compatLnSpc="1">
            <a:prstTxWarp prst="textNoShape">
              <a:avLst/>
            </a:prstTxWarp>
          </a:bodyPr>
          <a:lstStyle>
            <a:lvl1pPr algn="r" eaLnBrk="1" hangingPunct="1">
              <a:lnSpc>
                <a:spcPct val="100000"/>
              </a:lnSpc>
              <a:spcAft>
                <a:spcPct val="0"/>
              </a:spcAft>
              <a:buClrTx/>
              <a:defRPr sz="1200" b="0">
                <a:latin typeface="Arial" charset="0"/>
              </a:defRPr>
            </a:lvl1pPr>
          </a:lstStyle>
          <a:p>
            <a:pPr>
              <a:defRPr/>
            </a:pPr>
            <a:fld id="{F1A95257-001A-4F8A-A789-17FE7A71464E}" type="slidenum">
              <a:rPr lang="en-US"/>
              <a:pPr>
                <a:defRPr/>
              </a:pPr>
              <a:t>‹#›</a:t>
            </a:fld>
            <a:endParaRPr lang="en-US" dirty="0"/>
          </a:p>
        </p:txBody>
      </p:sp>
    </p:spTree>
    <p:extLst>
      <p:ext uri="{BB962C8B-B14F-4D97-AF65-F5344CB8AC3E}">
        <p14:creationId xmlns:p14="http://schemas.microsoft.com/office/powerpoint/2010/main" val="22467878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27363" cy="465138"/>
          </a:xfrm>
          <a:prstGeom prst="rect">
            <a:avLst/>
          </a:prstGeom>
          <a:noFill/>
          <a:ln w="9525">
            <a:noFill/>
            <a:miter lim="800000"/>
            <a:headEnd/>
            <a:tailEnd/>
          </a:ln>
          <a:effectLst/>
        </p:spPr>
        <p:txBody>
          <a:bodyPr vert="horz" wrap="square" lIns="92879" tIns="46440" rIns="92879" bIns="46440" numCol="1" anchor="t" anchorCtr="0" compatLnSpc="1">
            <a:prstTxWarp prst="textNoShape">
              <a:avLst/>
            </a:prstTxWarp>
          </a:bodyPr>
          <a:lstStyle>
            <a:lvl1pPr algn="l" eaLnBrk="1" hangingPunct="1">
              <a:lnSpc>
                <a:spcPct val="100000"/>
              </a:lnSpc>
              <a:spcAft>
                <a:spcPct val="0"/>
              </a:spcAft>
              <a:buClrTx/>
              <a:defRPr sz="1200" b="0">
                <a:latin typeface="Arial" charset="0"/>
              </a:defRPr>
            </a:lvl1pPr>
          </a:lstStyle>
          <a:p>
            <a:pPr>
              <a:defRPr/>
            </a:pPr>
            <a:endParaRPr lang="en-US" dirty="0"/>
          </a:p>
        </p:txBody>
      </p:sp>
      <p:sp>
        <p:nvSpPr>
          <p:cNvPr id="8195" name="Rectangle 3"/>
          <p:cNvSpPr>
            <a:spLocks noGrp="1" noChangeArrowheads="1"/>
          </p:cNvSpPr>
          <p:nvPr>
            <p:ph type="dt" idx="1"/>
          </p:nvPr>
        </p:nvSpPr>
        <p:spPr bwMode="auto">
          <a:xfrm>
            <a:off x="3956050" y="0"/>
            <a:ext cx="3027363" cy="465138"/>
          </a:xfrm>
          <a:prstGeom prst="rect">
            <a:avLst/>
          </a:prstGeom>
          <a:noFill/>
          <a:ln w="9525">
            <a:noFill/>
            <a:miter lim="800000"/>
            <a:headEnd/>
            <a:tailEnd/>
          </a:ln>
          <a:effectLst/>
        </p:spPr>
        <p:txBody>
          <a:bodyPr vert="horz" wrap="square" lIns="92879" tIns="46440" rIns="92879" bIns="46440" numCol="1" anchor="t" anchorCtr="0" compatLnSpc="1">
            <a:prstTxWarp prst="textNoShape">
              <a:avLst/>
            </a:prstTxWarp>
          </a:bodyPr>
          <a:lstStyle>
            <a:lvl1pPr algn="r" eaLnBrk="1" hangingPunct="1">
              <a:lnSpc>
                <a:spcPct val="100000"/>
              </a:lnSpc>
              <a:spcAft>
                <a:spcPct val="0"/>
              </a:spcAft>
              <a:buClrTx/>
              <a:defRPr sz="1200" b="0">
                <a:latin typeface="Arial" charset="0"/>
              </a:defRPr>
            </a:lvl1pPr>
          </a:lstStyle>
          <a:p>
            <a:pPr>
              <a:defRPr/>
            </a:pPr>
            <a:endParaRPr lang="en-US" dirty="0"/>
          </a:p>
        </p:txBody>
      </p:sp>
      <p:sp>
        <p:nvSpPr>
          <p:cNvPr id="6148" name="Rectangle 4"/>
          <p:cNvSpPr>
            <a:spLocks noGrp="1" noRot="1" noChangeAspect="1" noChangeArrowheads="1" noTextEdit="1"/>
          </p:cNvSpPr>
          <p:nvPr>
            <p:ph type="sldImg" idx="2"/>
          </p:nvPr>
        </p:nvSpPr>
        <p:spPr bwMode="auto">
          <a:xfrm>
            <a:off x="1171575" y="695325"/>
            <a:ext cx="4641850" cy="3481388"/>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698500" y="4410075"/>
            <a:ext cx="5588000" cy="4178300"/>
          </a:xfrm>
          <a:prstGeom prst="rect">
            <a:avLst/>
          </a:prstGeom>
          <a:noFill/>
          <a:ln w="9525">
            <a:noFill/>
            <a:miter lim="800000"/>
            <a:headEnd/>
            <a:tailEnd/>
          </a:ln>
          <a:effectLst/>
        </p:spPr>
        <p:txBody>
          <a:bodyPr vert="horz" wrap="square" lIns="92879" tIns="46440" rIns="92879" bIns="4644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198" name="Rectangle 6"/>
          <p:cNvSpPr>
            <a:spLocks noGrp="1" noChangeArrowheads="1"/>
          </p:cNvSpPr>
          <p:nvPr>
            <p:ph type="ftr" sz="quarter" idx="4"/>
          </p:nvPr>
        </p:nvSpPr>
        <p:spPr bwMode="auto">
          <a:xfrm>
            <a:off x="0" y="8816975"/>
            <a:ext cx="3027363" cy="465138"/>
          </a:xfrm>
          <a:prstGeom prst="rect">
            <a:avLst/>
          </a:prstGeom>
          <a:noFill/>
          <a:ln w="9525">
            <a:noFill/>
            <a:miter lim="800000"/>
            <a:headEnd/>
            <a:tailEnd/>
          </a:ln>
          <a:effectLst/>
        </p:spPr>
        <p:txBody>
          <a:bodyPr vert="horz" wrap="square" lIns="92879" tIns="46440" rIns="92879" bIns="46440" numCol="1" anchor="b" anchorCtr="0" compatLnSpc="1">
            <a:prstTxWarp prst="textNoShape">
              <a:avLst/>
            </a:prstTxWarp>
          </a:bodyPr>
          <a:lstStyle>
            <a:lvl1pPr algn="l" eaLnBrk="1" hangingPunct="1">
              <a:lnSpc>
                <a:spcPct val="100000"/>
              </a:lnSpc>
              <a:spcAft>
                <a:spcPct val="0"/>
              </a:spcAft>
              <a:buClrTx/>
              <a:defRPr sz="1200" b="0">
                <a:latin typeface="Arial" charset="0"/>
              </a:defRPr>
            </a:lvl1pPr>
          </a:lstStyle>
          <a:p>
            <a:pPr>
              <a:defRPr/>
            </a:pPr>
            <a:endParaRPr lang="en-US" dirty="0"/>
          </a:p>
        </p:txBody>
      </p:sp>
      <p:sp>
        <p:nvSpPr>
          <p:cNvPr id="8199" name="Rectangle 7"/>
          <p:cNvSpPr>
            <a:spLocks noGrp="1" noChangeArrowheads="1"/>
          </p:cNvSpPr>
          <p:nvPr>
            <p:ph type="sldNum" sz="quarter" idx="5"/>
          </p:nvPr>
        </p:nvSpPr>
        <p:spPr bwMode="auto">
          <a:xfrm>
            <a:off x="3956050" y="8816975"/>
            <a:ext cx="3027363" cy="465138"/>
          </a:xfrm>
          <a:prstGeom prst="rect">
            <a:avLst/>
          </a:prstGeom>
          <a:noFill/>
          <a:ln w="9525">
            <a:noFill/>
            <a:miter lim="800000"/>
            <a:headEnd/>
            <a:tailEnd/>
          </a:ln>
          <a:effectLst/>
        </p:spPr>
        <p:txBody>
          <a:bodyPr vert="horz" wrap="square" lIns="92879" tIns="46440" rIns="92879" bIns="46440" numCol="1" anchor="b" anchorCtr="0" compatLnSpc="1">
            <a:prstTxWarp prst="textNoShape">
              <a:avLst/>
            </a:prstTxWarp>
          </a:bodyPr>
          <a:lstStyle>
            <a:lvl1pPr algn="r" eaLnBrk="1" hangingPunct="1">
              <a:lnSpc>
                <a:spcPct val="100000"/>
              </a:lnSpc>
              <a:spcAft>
                <a:spcPct val="0"/>
              </a:spcAft>
              <a:buClrTx/>
              <a:defRPr sz="1200" b="0">
                <a:latin typeface="Arial" charset="0"/>
              </a:defRPr>
            </a:lvl1pPr>
          </a:lstStyle>
          <a:p>
            <a:pPr>
              <a:defRPr/>
            </a:pPr>
            <a:fld id="{999AB7AC-34C0-4BB4-8A61-84B705D5BF97}" type="slidenum">
              <a:rPr lang="en-US"/>
              <a:pPr>
                <a:defRPr/>
              </a:pPr>
              <a:t>‹#›</a:t>
            </a:fld>
            <a:endParaRPr lang="en-US" dirty="0"/>
          </a:p>
        </p:txBody>
      </p:sp>
    </p:spTree>
    <p:extLst>
      <p:ext uri="{BB962C8B-B14F-4D97-AF65-F5344CB8AC3E}">
        <p14:creationId xmlns:p14="http://schemas.microsoft.com/office/powerpoint/2010/main" val="141398578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99AB7AC-34C0-4BB4-8A61-84B705D5BF97}" type="slidenum">
              <a:rPr lang="en-US" smtClean="0"/>
              <a:pPr>
                <a:defRPr/>
              </a:pPr>
              <a:t>10</a:t>
            </a:fld>
            <a:endParaRPr lang="en-US" dirty="0"/>
          </a:p>
        </p:txBody>
      </p:sp>
    </p:spTree>
    <p:extLst>
      <p:ext uri="{BB962C8B-B14F-4D97-AF65-F5344CB8AC3E}">
        <p14:creationId xmlns:p14="http://schemas.microsoft.com/office/powerpoint/2010/main" val="9084950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99AB7AC-34C0-4BB4-8A61-84B705D5BF97}" type="slidenum">
              <a:rPr lang="en-US" smtClean="0"/>
              <a:pPr>
                <a:defRPr/>
              </a:pPr>
              <a:t>11</a:t>
            </a:fld>
            <a:endParaRPr lang="en-US" dirty="0"/>
          </a:p>
        </p:txBody>
      </p:sp>
    </p:spTree>
    <p:extLst>
      <p:ext uri="{BB962C8B-B14F-4D97-AF65-F5344CB8AC3E}">
        <p14:creationId xmlns:p14="http://schemas.microsoft.com/office/powerpoint/2010/main" val="9084950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99AB7AC-34C0-4BB4-8A61-84B705D5BF97}" type="slidenum">
              <a:rPr lang="en-US" smtClean="0"/>
              <a:pPr>
                <a:defRPr/>
              </a:pPr>
              <a:t>15</a:t>
            </a:fld>
            <a:endParaRPr lang="en-US" dirty="0"/>
          </a:p>
        </p:txBody>
      </p:sp>
    </p:spTree>
    <p:extLst>
      <p:ext uri="{BB962C8B-B14F-4D97-AF65-F5344CB8AC3E}">
        <p14:creationId xmlns:p14="http://schemas.microsoft.com/office/powerpoint/2010/main" val="33923724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99AB7AC-34C0-4BB4-8A61-84B705D5BF97}" type="slidenum">
              <a:rPr lang="en-US" smtClean="0"/>
              <a:pPr>
                <a:defRPr/>
              </a:pPr>
              <a:t>16</a:t>
            </a:fld>
            <a:endParaRPr lang="en-US" dirty="0"/>
          </a:p>
        </p:txBody>
      </p:sp>
    </p:spTree>
    <p:extLst>
      <p:ext uri="{BB962C8B-B14F-4D97-AF65-F5344CB8AC3E}">
        <p14:creationId xmlns:p14="http://schemas.microsoft.com/office/powerpoint/2010/main" val="33923724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Text Box 34"/>
          <p:cNvSpPr txBox="1">
            <a:spLocks noChangeArrowheads="1"/>
          </p:cNvSpPr>
          <p:nvPr/>
        </p:nvSpPr>
        <p:spPr bwMode="auto">
          <a:xfrm>
            <a:off x="6650491" y="6586305"/>
            <a:ext cx="2314575" cy="200025"/>
          </a:xfrm>
          <a:prstGeom prst="rect">
            <a:avLst/>
          </a:prstGeom>
          <a:noFill/>
          <a:ln w="9525">
            <a:noFill/>
            <a:miter lim="800000"/>
            <a:headEnd/>
            <a:tailEnd/>
          </a:ln>
          <a:effectLst/>
        </p:spPr>
        <p:txBody>
          <a:bodyPr wrap="none">
            <a:spAutoFit/>
          </a:bodyPr>
          <a:lstStyle/>
          <a:p>
            <a:pPr algn="r" eaLnBrk="0" hangingPunct="0">
              <a:defRPr/>
            </a:pPr>
            <a:r>
              <a:rPr lang="en-US" altLang="en-US" sz="700" b="0" dirty="0"/>
              <a:t>© </a:t>
            </a:r>
            <a:r>
              <a:rPr lang="en-US" altLang="en-US" sz="700" b="0" dirty="0" smtClean="0"/>
              <a:t>2011 </a:t>
            </a:r>
            <a:r>
              <a:rPr lang="en-US" altLang="en-US" sz="700" b="0" dirty="0"/>
              <a:t>The MITRE Corporation. All Rights Reserved.</a:t>
            </a:r>
          </a:p>
        </p:txBody>
      </p:sp>
      <p:sp>
        <p:nvSpPr>
          <p:cNvPr id="5" name="Rectangle 2"/>
          <p:cNvSpPr>
            <a:spLocks noChangeArrowheads="1"/>
          </p:cNvSpPr>
          <p:nvPr/>
        </p:nvSpPr>
        <p:spPr bwMode="auto">
          <a:xfrm>
            <a:off x="2020888" y="0"/>
            <a:ext cx="341312" cy="685800"/>
          </a:xfrm>
          <a:prstGeom prst="rect">
            <a:avLst/>
          </a:prstGeom>
          <a:solidFill>
            <a:srgbClr val="FDAA03"/>
          </a:solidFill>
          <a:ln w="9525">
            <a:noFill/>
            <a:miter lim="800000"/>
            <a:headEnd/>
            <a:tailEnd/>
          </a:ln>
          <a:effectLst/>
        </p:spPr>
        <p:txBody>
          <a:bodyPr wrap="none" anchor="ctr"/>
          <a:lstStyle/>
          <a:p>
            <a:pPr algn="ctr" eaLnBrk="0" hangingPunct="0">
              <a:lnSpc>
                <a:spcPts val="2500"/>
              </a:lnSpc>
              <a:spcAft>
                <a:spcPts val="1000"/>
              </a:spcAft>
              <a:buClr>
                <a:srgbClr val="FDAA03"/>
              </a:buClr>
              <a:defRPr/>
            </a:pPr>
            <a:endParaRPr lang="en-US" dirty="0"/>
          </a:p>
        </p:txBody>
      </p:sp>
      <p:sp>
        <p:nvSpPr>
          <p:cNvPr id="6" name="Rectangle 3"/>
          <p:cNvSpPr>
            <a:spLocks noChangeArrowheads="1"/>
          </p:cNvSpPr>
          <p:nvPr/>
        </p:nvSpPr>
        <p:spPr bwMode="auto">
          <a:xfrm>
            <a:off x="2362200" y="0"/>
            <a:ext cx="6781800" cy="990600"/>
          </a:xfrm>
          <a:prstGeom prst="rect">
            <a:avLst/>
          </a:prstGeom>
          <a:solidFill>
            <a:srgbClr val="003399"/>
          </a:solidFill>
          <a:ln w="9525">
            <a:noFill/>
            <a:miter lim="800000"/>
            <a:headEnd/>
            <a:tailEnd/>
          </a:ln>
          <a:effectLst/>
        </p:spPr>
        <p:txBody>
          <a:bodyPr wrap="none" anchor="ctr"/>
          <a:lstStyle/>
          <a:p>
            <a:pPr algn="ctr" eaLnBrk="0" hangingPunct="0">
              <a:lnSpc>
                <a:spcPts val="2500"/>
              </a:lnSpc>
              <a:spcAft>
                <a:spcPts val="1000"/>
              </a:spcAft>
              <a:buClr>
                <a:srgbClr val="FDAA03"/>
              </a:buClr>
              <a:defRPr/>
            </a:pPr>
            <a:endParaRPr lang="en-US" dirty="0"/>
          </a:p>
        </p:txBody>
      </p:sp>
      <p:pic>
        <p:nvPicPr>
          <p:cNvPr id="7" name="Picture 1"/>
          <p:cNvPicPr>
            <a:picLocks noChangeAspect="1" noChangeArrowheads="1"/>
          </p:cNvPicPr>
          <p:nvPr/>
        </p:nvPicPr>
        <p:blipFill>
          <a:blip r:embed="rId2" cstate="print"/>
          <a:srcRect l="6647" t="21141" r="6393" b="10510"/>
          <a:stretch>
            <a:fillRect/>
          </a:stretch>
        </p:blipFill>
        <p:spPr bwMode="auto">
          <a:xfrm>
            <a:off x="35616" y="6333014"/>
            <a:ext cx="2287048" cy="485278"/>
          </a:xfrm>
          <a:prstGeom prst="rect">
            <a:avLst/>
          </a:prstGeom>
          <a:noFill/>
          <a:ln w="9525">
            <a:noFill/>
            <a:miter lim="800000"/>
            <a:headEnd/>
            <a:tailEnd/>
          </a:ln>
        </p:spPr>
      </p:pic>
      <p:sp>
        <p:nvSpPr>
          <p:cNvPr id="9" name="Text Box 34"/>
          <p:cNvSpPr txBox="1">
            <a:spLocks noChangeArrowheads="1"/>
          </p:cNvSpPr>
          <p:nvPr/>
        </p:nvSpPr>
        <p:spPr bwMode="auto">
          <a:xfrm>
            <a:off x="5580516" y="6443430"/>
            <a:ext cx="3403600" cy="200025"/>
          </a:xfrm>
          <a:prstGeom prst="rect">
            <a:avLst/>
          </a:prstGeom>
          <a:noFill/>
          <a:ln w="9525">
            <a:noFill/>
            <a:miter lim="800000"/>
            <a:headEnd/>
            <a:tailEnd/>
          </a:ln>
          <a:effectLst/>
        </p:spPr>
        <p:txBody>
          <a:bodyPr>
            <a:spAutoFit/>
          </a:bodyPr>
          <a:lstStyle/>
          <a:p>
            <a:pPr algn="r" eaLnBrk="0" hangingPunct="0">
              <a:defRPr/>
            </a:pPr>
            <a:r>
              <a:rPr lang="en-US" altLang="en-US" sz="700" b="0" dirty="0"/>
              <a:t>HS SEDI is a trademark of the U.S. Department of Homeland Security.</a:t>
            </a:r>
          </a:p>
        </p:txBody>
      </p:sp>
      <p:sp>
        <p:nvSpPr>
          <p:cNvPr id="5124" name="Rectangle 4"/>
          <p:cNvSpPr>
            <a:spLocks noGrp="1" noChangeArrowheads="1"/>
          </p:cNvSpPr>
          <p:nvPr>
            <p:ph type="subTitle" idx="1"/>
          </p:nvPr>
        </p:nvSpPr>
        <p:spPr>
          <a:xfrm>
            <a:off x="2133600" y="4189413"/>
            <a:ext cx="4602163" cy="763587"/>
          </a:xfrm>
        </p:spPr>
        <p:txBody>
          <a:bodyPr/>
          <a:lstStyle>
            <a:lvl1pPr marL="0" indent="0">
              <a:buFont typeface="Wingdings" pitchFamily="2" charset="2"/>
              <a:buNone/>
              <a:defRPr b="0"/>
            </a:lvl1pPr>
          </a:lstStyle>
          <a:p>
            <a:r>
              <a:rPr lang="en-US" altLang="en-US" smtClean="0"/>
              <a:t>Click to edit Master subtitle style</a:t>
            </a:r>
            <a:endParaRPr lang="en-US" altLang="en-US"/>
          </a:p>
        </p:txBody>
      </p:sp>
      <p:sp>
        <p:nvSpPr>
          <p:cNvPr id="5129" name="Rectangle 9"/>
          <p:cNvSpPr>
            <a:spLocks noGrp="1" noChangeArrowheads="1"/>
          </p:cNvSpPr>
          <p:nvPr>
            <p:ph type="ctrTitle" sz="quarter"/>
          </p:nvPr>
        </p:nvSpPr>
        <p:spPr>
          <a:xfrm>
            <a:off x="2133600" y="2286000"/>
            <a:ext cx="6477000" cy="1143000"/>
          </a:xfrm>
        </p:spPr>
        <p:txBody>
          <a:bodyPr anchor="ctr"/>
          <a:lstStyle>
            <a:lvl1pPr>
              <a:lnSpc>
                <a:spcPts val="4400"/>
              </a:lnSpc>
              <a:defRPr sz="4000">
                <a:solidFill>
                  <a:schemeClr val="tx1"/>
                </a:solidFill>
              </a:defRPr>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8984" y="1101068"/>
            <a:ext cx="7764551" cy="5138670"/>
          </a:xfrm>
        </p:spPr>
        <p:txBody>
          <a:bodyPr/>
          <a:lstStyle>
            <a:lvl1pPr>
              <a:buFont typeface="Arial" pitchFamily="34" charset="0"/>
              <a:buChar char="■"/>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4" name="Slide Number Placeholder 3"/>
          <p:cNvSpPr>
            <a:spLocks noGrp="1"/>
          </p:cNvSpPr>
          <p:nvPr>
            <p:ph type="sldNum" sz="quarter" idx="10"/>
          </p:nvPr>
        </p:nvSpPr>
        <p:spPr/>
        <p:txBody>
          <a:bodyPr/>
          <a:lstStyle>
            <a:lvl1pPr>
              <a:defRPr>
                <a:solidFill>
                  <a:schemeClr val="tx2">
                    <a:lumMod val="75000"/>
                  </a:schemeClr>
                </a:solidFill>
              </a:defRPr>
            </a:lvl1pPr>
          </a:lstStyle>
          <a:p>
            <a:pPr>
              <a:defRPr/>
            </a:pPr>
            <a:fld id="{6464F6AE-368D-472F-961D-11E0AAAF00D8}" type="slidenum">
              <a:rPr lang="en-US"/>
              <a:pPr>
                <a:defRPr/>
              </a:pPr>
              <a:t>‹#›</a:t>
            </a:fld>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32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sldNum" sz="quarter" idx="10"/>
          </p:nvPr>
        </p:nvSpPr>
        <p:spPr>
          <a:ln/>
        </p:spPr>
        <p:txBody>
          <a:bodyPr/>
          <a:lstStyle>
            <a:lvl1pPr>
              <a:defRPr/>
            </a:lvl1pPr>
          </a:lstStyle>
          <a:p>
            <a:pPr>
              <a:defRPr/>
            </a:pPr>
            <a:fld id="{4468EA2A-F4AA-4C00-9A34-B6FC1BD6175D}"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60400" y="1295400"/>
            <a:ext cx="3771900" cy="4808538"/>
          </a:xfrm>
        </p:spPr>
        <p:txBody>
          <a:bodyPr/>
          <a:lstStyle>
            <a:lvl1pPr>
              <a:buFont typeface="Arial" pitchFamily="34" charset="0"/>
              <a:buChar char="■"/>
              <a:defRPr sz="2000">
                <a:latin typeface="+mn-lt"/>
              </a:defRPr>
            </a:lvl1pPr>
            <a:lvl2pPr>
              <a:defRPr sz="1800">
                <a:latin typeface="+mn-lt"/>
              </a:defRPr>
            </a:lvl2pPr>
            <a:lvl3pPr>
              <a:buFont typeface="Arial" pitchFamily="34" charset="0"/>
              <a:buChar char="■"/>
              <a:defRPr sz="1600">
                <a:latin typeface="+mn-lt"/>
              </a:defRPr>
            </a:lvl3pPr>
            <a:lvl4pPr>
              <a:defRPr sz="1400">
                <a:solidFill>
                  <a:srgbClr val="FF0000"/>
                </a:solidFill>
                <a:latin typeface="+mn-lt"/>
              </a:defRPr>
            </a:lvl4pPr>
            <a:lvl5pPr>
              <a:defRPr sz="1400">
                <a:latin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584700" y="1295400"/>
            <a:ext cx="3771900" cy="4808538"/>
          </a:xfrm>
        </p:spPr>
        <p:txBody>
          <a:bodyPr/>
          <a:lstStyle>
            <a:lvl1pPr>
              <a:defRPr sz="2000">
                <a:latin typeface="+mn-lt"/>
              </a:defRPr>
            </a:lvl1pPr>
            <a:lvl2pPr>
              <a:defRPr sz="1800">
                <a:latin typeface="+mn-lt"/>
              </a:defRPr>
            </a:lvl2pPr>
            <a:lvl3pPr>
              <a:defRPr sz="1600">
                <a:latin typeface="+mn-lt"/>
              </a:defRPr>
            </a:lvl3pPr>
            <a:lvl4pPr>
              <a:defRPr sz="1400">
                <a:solidFill>
                  <a:srgbClr val="FF0000"/>
                </a:solidFill>
                <a:latin typeface="+mn-lt"/>
              </a:defRPr>
            </a:lvl4pPr>
            <a:lvl5pPr>
              <a:defRPr sz="1400">
                <a:latin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5" name="Rectangle 2"/>
          <p:cNvSpPr>
            <a:spLocks noGrp="1" noChangeArrowheads="1"/>
          </p:cNvSpPr>
          <p:nvPr>
            <p:ph type="sldNum" sz="quarter" idx="10"/>
          </p:nvPr>
        </p:nvSpPr>
        <p:spPr>
          <a:ln/>
        </p:spPr>
        <p:txBody>
          <a:bodyPr/>
          <a:lstStyle>
            <a:lvl1pPr>
              <a:defRPr/>
            </a:lvl1pPr>
          </a:lstStyle>
          <a:p>
            <a:pPr>
              <a:defRPr/>
            </a:pPr>
            <a:fld id="{BB6133BC-B467-4F10-B771-06A20F6CE996}" type="slidenum">
              <a:rPr lang="en-US"/>
              <a:pPr>
                <a:defRPr/>
              </a:pPr>
              <a:t>‹#›</a:t>
            </a:fld>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sldNum" sz="quarter" idx="10"/>
          </p:nvPr>
        </p:nvSpPr>
        <p:spPr>
          <a:ln/>
        </p:spPr>
        <p:txBody>
          <a:bodyPr/>
          <a:lstStyle>
            <a:lvl1pPr>
              <a:defRPr/>
            </a:lvl1pPr>
          </a:lstStyle>
          <a:p>
            <a:pPr>
              <a:defRPr/>
            </a:pPr>
            <a:fld id="{FA05C61B-3F68-430E-8AB1-7B160BB9D61B}"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sldNum" sz="quarter" idx="10"/>
          </p:nvPr>
        </p:nvSpPr>
        <p:spPr>
          <a:ln/>
        </p:spPr>
        <p:txBody>
          <a:bodyPr/>
          <a:lstStyle>
            <a:lvl1pPr>
              <a:defRPr/>
            </a:lvl1pPr>
          </a:lstStyle>
          <a:p>
            <a:pPr>
              <a:defRPr/>
            </a:pPr>
            <a:fld id="{B7C26DF2-F0EA-4D35-8642-0779A8F17290}"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sldNum" sz="quarter" idx="4"/>
          </p:nvPr>
        </p:nvSpPr>
        <p:spPr bwMode="auto">
          <a:xfrm>
            <a:off x="8382000" y="6400800"/>
            <a:ext cx="533400" cy="152400"/>
          </a:xfrm>
          <a:prstGeom prst="rect">
            <a:avLst/>
          </a:prstGeom>
          <a:noFill/>
          <a:ln w="9525">
            <a:noFill/>
            <a:miter lim="800000"/>
            <a:headEnd/>
            <a:tailEnd/>
          </a:ln>
          <a:effectLst/>
        </p:spPr>
        <p:txBody>
          <a:bodyPr vert="horz" wrap="none" lIns="92064" tIns="46033" rIns="92064" bIns="46033" numCol="1" anchor="ctr" anchorCtr="0" compatLnSpc="1">
            <a:prstTxWarp prst="textNoShape">
              <a:avLst/>
            </a:prstTxWarp>
          </a:bodyPr>
          <a:lstStyle>
            <a:lvl1pPr algn="r" eaLnBrk="0" hangingPunct="0">
              <a:lnSpc>
                <a:spcPct val="120000"/>
              </a:lnSpc>
              <a:spcAft>
                <a:spcPct val="0"/>
              </a:spcAft>
              <a:buClrTx/>
              <a:defRPr sz="800">
                <a:solidFill>
                  <a:schemeClr val="tx2"/>
                </a:solidFill>
                <a:latin typeface="Arial" charset="0"/>
              </a:defRPr>
            </a:lvl1pPr>
          </a:lstStyle>
          <a:p>
            <a:pPr>
              <a:defRPr/>
            </a:pPr>
            <a:fld id="{43642318-52EC-41EB-B83B-BE0DE24A6FD0}" type="slidenum">
              <a:rPr lang="en-US"/>
              <a:pPr>
                <a:defRPr/>
              </a:pPr>
              <a:t>‹#›</a:t>
            </a:fld>
            <a:endParaRPr lang="en-US" dirty="0"/>
          </a:p>
        </p:txBody>
      </p:sp>
      <p:sp>
        <p:nvSpPr>
          <p:cNvPr id="1027" name="Rectangle 3"/>
          <p:cNvSpPr>
            <a:spLocks noGrp="1" noChangeArrowheads="1"/>
          </p:cNvSpPr>
          <p:nvPr>
            <p:ph type="title"/>
          </p:nvPr>
        </p:nvSpPr>
        <p:spPr bwMode="auto">
          <a:xfrm>
            <a:off x="266163" y="381000"/>
            <a:ext cx="8610599"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title style</a:t>
            </a:r>
          </a:p>
        </p:txBody>
      </p:sp>
      <p:sp>
        <p:nvSpPr>
          <p:cNvPr id="1028" name="Rectangle 4"/>
          <p:cNvSpPr>
            <a:spLocks noGrp="1" noChangeArrowheads="1"/>
          </p:cNvSpPr>
          <p:nvPr>
            <p:ph type="body" idx="1"/>
          </p:nvPr>
        </p:nvSpPr>
        <p:spPr bwMode="auto">
          <a:xfrm>
            <a:off x="685800" y="1107583"/>
            <a:ext cx="7696200" cy="512579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102" name="Rectangle 6"/>
          <p:cNvSpPr>
            <a:spLocks noChangeArrowheads="1"/>
          </p:cNvSpPr>
          <p:nvPr/>
        </p:nvSpPr>
        <p:spPr bwMode="auto">
          <a:xfrm>
            <a:off x="7740650" y="0"/>
            <a:ext cx="1403350" cy="127000"/>
          </a:xfrm>
          <a:prstGeom prst="rect">
            <a:avLst/>
          </a:prstGeom>
          <a:solidFill>
            <a:srgbClr val="FDAA03"/>
          </a:solidFill>
          <a:ln w="9525">
            <a:noFill/>
            <a:miter lim="800000"/>
            <a:headEnd/>
            <a:tailEnd/>
          </a:ln>
          <a:effectLst/>
        </p:spPr>
        <p:txBody>
          <a:bodyPr wrap="none" anchor="ctr"/>
          <a:lstStyle/>
          <a:p>
            <a:pPr algn="ctr" eaLnBrk="0" hangingPunct="0">
              <a:lnSpc>
                <a:spcPts val="2500"/>
              </a:lnSpc>
              <a:spcAft>
                <a:spcPts val="1000"/>
              </a:spcAft>
              <a:buClr>
                <a:srgbClr val="FDAA03"/>
              </a:buClr>
              <a:defRPr/>
            </a:pPr>
            <a:endParaRPr lang="en-US" dirty="0"/>
          </a:p>
        </p:txBody>
      </p:sp>
      <p:sp>
        <p:nvSpPr>
          <p:cNvPr id="4107" name="Rectangle 11"/>
          <p:cNvSpPr>
            <a:spLocks noChangeArrowheads="1"/>
          </p:cNvSpPr>
          <p:nvPr/>
        </p:nvSpPr>
        <p:spPr bwMode="auto">
          <a:xfrm>
            <a:off x="7886700" y="0"/>
            <a:ext cx="1257300" cy="220663"/>
          </a:xfrm>
          <a:prstGeom prst="rect">
            <a:avLst/>
          </a:prstGeom>
          <a:solidFill>
            <a:schemeClr val="tx2"/>
          </a:solidFill>
          <a:ln w="9525">
            <a:noFill/>
            <a:miter lim="800000"/>
            <a:headEnd/>
            <a:tailEnd/>
          </a:ln>
          <a:effectLst/>
        </p:spPr>
        <p:txBody>
          <a:bodyPr wrap="none" anchor="ctr"/>
          <a:lstStyle/>
          <a:p>
            <a:pPr algn="ctr" eaLnBrk="0" hangingPunct="0">
              <a:lnSpc>
                <a:spcPts val="2500"/>
              </a:lnSpc>
              <a:spcAft>
                <a:spcPts val="1000"/>
              </a:spcAft>
              <a:buClr>
                <a:srgbClr val="FDAA03"/>
              </a:buClr>
              <a:defRPr/>
            </a:pPr>
            <a:endParaRPr lang="en-US" dirty="0">
              <a:solidFill>
                <a:schemeClr val="tx2"/>
              </a:solidFill>
            </a:endParaRPr>
          </a:p>
        </p:txBody>
      </p:sp>
      <p:sp>
        <p:nvSpPr>
          <p:cNvPr id="4122" name="Line 26"/>
          <p:cNvSpPr>
            <a:spLocks noChangeShapeType="1"/>
          </p:cNvSpPr>
          <p:nvPr/>
        </p:nvSpPr>
        <p:spPr bwMode="auto">
          <a:xfrm>
            <a:off x="152400" y="6324600"/>
            <a:ext cx="8763000" cy="0"/>
          </a:xfrm>
          <a:prstGeom prst="line">
            <a:avLst/>
          </a:prstGeom>
          <a:noFill/>
          <a:ln w="6350">
            <a:solidFill>
              <a:srgbClr val="FF9900"/>
            </a:solidFill>
            <a:round/>
            <a:headEnd/>
            <a:tailEnd/>
          </a:ln>
          <a:effectLst/>
        </p:spPr>
        <p:txBody>
          <a:bodyPr wrap="none" anchor="ctr"/>
          <a:lstStyle/>
          <a:p>
            <a:pPr algn="ctr" eaLnBrk="0" hangingPunct="0">
              <a:lnSpc>
                <a:spcPts val="2500"/>
              </a:lnSpc>
              <a:spcAft>
                <a:spcPts val="1000"/>
              </a:spcAft>
              <a:buClr>
                <a:srgbClr val="FDAA03"/>
              </a:buClr>
              <a:defRPr/>
            </a:pPr>
            <a:endParaRPr lang="en-US" dirty="0"/>
          </a:p>
        </p:txBody>
      </p:sp>
      <p:sp>
        <p:nvSpPr>
          <p:cNvPr id="11" name="Text Box 34"/>
          <p:cNvSpPr txBox="1">
            <a:spLocks noChangeArrowheads="1"/>
          </p:cNvSpPr>
          <p:nvPr/>
        </p:nvSpPr>
        <p:spPr bwMode="auto">
          <a:xfrm>
            <a:off x="6378575" y="6540500"/>
            <a:ext cx="2625725" cy="215900"/>
          </a:xfrm>
          <a:prstGeom prst="rect">
            <a:avLst/>
          </a:prstGeom>
          <a:noFill/>
          <a:ln w="9525">
            <a:noFill/>
            <a:miter lim="800000"/>
            <a:headEnd/>
            <a:tailEnd/>
          </a:ln>
          <a:effectLst/>
        </p:spPr>
        <p:txBody>
          <a:bodyPr wrap="none">
            <a:spAutoFit/>
          </a:bodyPr>
          <a:lstStyle/>
          <a:p>
            <a:pPr algn="r" eaLnBrk="0" hangingPunct="0">
              <a:defRPr/>
            </a:pPr>
            <a:r>
              <a:rPr lang="en-US" altLang="en-US" sz="800" b="0" dirty="0"/>
              <a:t>© </a:t>
            </a:r>
            <a:r>
              <a:rPr lang="en-US" altLang="en-US" sz="800" b="0" dirty="0" smtClean="0"/>
              <a:t>2011 </a:t>
            </a:r>
            <a:r>
              <a:rPr lang="en-US" altLang="en-US" sz="800" b="0" dirty="0"/>
              <a:t>The MITRE Corporation. All Rights Reserved.</a:t>
            </a:r>
          </a:p>
        </p:txBody>
      </p:sp>
      <p:pic>
        <p:nvPicPr>
          <p:cNvPr id="1033" name="Picture 1"/>
          <p:cNvPicPr>
            <a:picLocks noChangeAspect="1" noChangeArrowheads="1"/>
          </p:cNvPicPr>
          <p:nvPr/>
        </p:nvPicPr>
        <p:blipFill>
          <a:blip r:embed="rId8" cstate="print"/>
          <a:srcRect l="8696" t="19490" r="4349"/>
          <a:stretch>
            <a:fillRect/>
          </a:stretch>
        </p:blipFill>
        <p:spPr bwMode="auto">
          <a:xfrm>
            <a:off x="125192" y="6454396"/>
            <a:ext cx="1524000" cy="381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03" r:id="rId1"/>
    <p:sldLayoutId id="2147483704" r:id="rId2"/>
    <p:sldLayoutId id="2147483699" r:id="rId3"/>
    <p:sldLayoutId id="2147483700" r:id="rId4"/>
    <p:sldLayoutId id="2147483701" r:id="rId5"/>
    <p:sldLayoutId id="2147483702" r:id="rId6"/>
  </p:sldLayoutIdLst>
  <p:timing>
    <p:tnLst>
      <p:par>
        <p:cTn id="1" dur="indefinite" restart="never" nodeType="tmRoot"/>
      </p:par>
    </p:tnLst>
  </p:timing>
  <p:hf hdr="0" dt="0"/>
  <p:txStyles>
    <p:titleStyle>
      <a:lvl1pPr algn="ctr" rtl="0" eaLnBrk="1" fontAlgn="base" hangingPunct="1">
        <a:lnSpc>
          <a:spcPts val="3000"/>
        </a:lnSpc>
        <a:spcBef>
          <a:spcPct val="0"/>
        </a:spcBef>
        <a:spcAft>
          <a:spcPct val="0"/>
        </a:spcAft>
        <a:defRPr sz="2800" b="1">
          <a:solidFill>
            <a:srgbClr val="000099"/>
          </a:solidFill>
          <a:latin typeface="+mj-lt"/>
          <a:ea typeface="+mj-ea"/>
          <a:cs typeface="+mj-cs"/>
        </a:defRPr>
      </a:lvl1pPr>
      <a:lvl2pPr algn="l" rtl="0" eaLnBrk="1" fontAlgn="base" hangingPunct="1">
        <a:lnSpc>
          <a:spcPts val="3000"/>
        </a:lnSpc>
        <a:spcBef>
          <a:spcPct val="0"/>
        </a:spcBef>
        <a:spcAft>
          <a:spcPct val="0"/>
        </a:spcAft>
        <a:defRPr sz="2800" b="1">
          <a:solidFill>
            <a:srgbClr val="000099"/>
          </a:solidFill>
          <a:latin typeface="Calibri" pitchFamily="34" charset="0"/>
        </a:defRPr>
      </a:lvl2pPr>
      <a:lvl3pPr algn="l" rtl="0" eaLnBrk="1" fontAlgn="base" hangingPunct="1">
        <a:lnSpc>
          <a:spcPts val="3000"/>
        </a:lnSpc>
        <a:spcBef>
          <a:spcPct val="0"/>
        </a:spcBef>
        <a:spcAft>
          <a:spcPct val="0"/>
        </a:spcAft>
        <a:defRPr sz="2800" b="1">
          <a:solidFill>
            <a:srgbClr val="000099"/>
          </a:solidFill>
          <a:latin typeface="Calibri" pitchFamily="34" charset="0"/>
        </a:defRPr>
      </a:lvl3pPr>
      <a:lvl4pPr algn="l" rtl="0" eaLnBrk="1" fontAlgn="base" hangingPunct="1">
        <a:lnSpc>
          <a:spcPts val="3000"/>
        </a:lnSpc>
        <a:spcBef>
          <a:spcPct val="0"/>
        </a:spcBef>
        <a:spcAft>
          <a:spcPct val="0"/>
        </a:spcAft>
        <a:defRPr sz="2800" b="1">
          <a:solidFill>
            <a:srgbClr val="000099"/>
          </a:solidFill>
          <a:latin typeface="Calibri" pitchFamily="34" charset="0"/>
        </a:defRPr>
      </a:lvl4pPr>
      <a:lvl5pPr algn="l" rtl="0" eaLnBrk="1" fontAlgn="base" hangingPunct="1">
        <a:lnSpc>
          <a:spcPts val="3000"/>
        </a:lnSpc>
        <a:spcBef>
          <a:spcPct val="0"/>
        </a:spcBef>
        <a:spcAft>
          <a:spcPct val="0"/>
        </a:spcAft>
        <a:defRPr sz="2800" b="1">
          <a:solidFill>
            <a:srgbClr val="000099"/>
          </a:solidFill>
          <a:latin typeface="Calibri" pitchFamily="34" charset="0"/>
        </a:defRPr>
      </a:lvl5pPr>
      <a:lvl6pPr marL="457200" algn="l" rtl="0" eaLnBrk="1" fontAlgn="base" hangingPunct="1">
        <a:lnSpc>
          <a:spcPts val="3000"/>
        </a:lnSpc>
        <a:spcBef>
          <a:spcPct val="0"/>
        </a:spcBef>
        <a:spcAft>
          <a:spcPct val="0"/>
        </a:spcAft>
        <a:defRPr sz="2800" b="1">
          <a:solidFill>
            <a:srgbClr val="000099"/>
          </a:solidFill>
          <a:latin typeface="Arial" charset="0"/>
        </a:defRPr>
      </a:lvl6pPr>
      <a:lvl7pPr marL="914400" algn="l" rtl="0" eaLnBrk="1" fontAlgn="base" hangingPunct="1">
        <a:lnSpc>
          <a:spcPts val="3000"/>
        </a:lnSpc>
        <a:spcBef>
          <a:spcPct val="0"/>
        </a:spcBef>
        <a:spcAft>
          <a:spcPct val="0"/>
        </a:spcAft>
        <a:defRPr sz="2800" b="1">
          <a:solidFill>
            <a:srgbClr val="000099"/>
          </a:solidFill>
          <a:latin typeface="Arial" charset="0"/>
        </a:defRPr>
      </a:lvl7pPr>
      <a:lvl8pPr marL="1371600" algn="l" rtl="0" eaLnBrk="1" fontAlgn="base" hangingPunct="1">
        <a:lnSpc>
          <a:spcPts val="3000"/>
        </a:lnSpc>
        <a:spcBef>
          <a:spcPct val="0"/>
        </a:spcBef>
        <a:spcAft>
          <a:spcPct val="0"/>
        </a:spcAft>
        <a:defRPr sz="2800" b="1">
          <a:solidFill>
            <a:srgbClr val="000099"/>
          </a:solidFill>
          <a:latin typeface="Arial" charset="0"/>
        </a:defRPr>
      </a:lvl8pPr>
      <a:lvl9pPr marL="1828800" algn="l" rtl="0" eaLnBrk="1" fontAlgn="base" hangingPunct="1">
        <a:lnSpc>
          <a:spcPts val="3000"/>
        </a:lnSpc>
        <a:spcBef>
          <a:spcPct val="0"/>
        </a:spcBef>
        <a:spcAft>
          <a:spcPct val="0"/>
        </a:spcAft>
        <a:defRPr sz="2800" b="1">
          <a:solidFill>
            <a:srgbClr val="000099"/>
          </a:solidFill>
          <a:latin typeface="Arial" charset="0"/>
        </a:defRPr>
      </a:lvl9pPr>
    </p:titleStyle>
    <p:bodyStyle>
      <a:lvl1pPr marL="227013" indent="-227013" algn="l" rtl="0" eaLnBrk="1" fontAlgn="base" hangingPunct="1">
        <a:lnSpc>
          <a:spcPts val="2000"/>
        </a:lnSpc>
        <a:spcBef>
          <a:spcPct val="0"/>
        </a:spcBef>
        <a:spcAft>
          <a:spcPts val="800"/>
        </a:spcAft>
        <a:buClr>
          <a:srgbClr val="FDAA03"/>
        </a:buClr>
        <a:buSzPct val="100000"/>
        <a:buFont typeface="Arial" charset="0"/>
        <a:buChar char="■"/>
        <a:defRPr sz="2000" b="1">
          <a:solidFill>
            <a:schemeClr val="tx1"/>
          </a:solidFill>
          <a:latin typeface="+mn-lt"/>
          <a:ea typeface="+mn-ea"/>
          <a:cs typeface="+mn-cs"/>
        </a:defRPr>
      </a:lvl1pPr>
      <a:lvl2pPr marL="568325" indent="-227013" algn="l" rtl="0" eaLnBrk="1" fontAlgn="base" hangingPunct="1">
        <a:lnSpc>
          <a:spcPts val="1800"/>
        </a:lnSpc>
        <a:spcBef>
          <a:spcPct val="0"/>
        </a:spcBef>
        <a:spcAft>
          <a:spcPts val="800"/>
        </a:spcAft>
        <a:buClr>
          <a:srgbClr val="FDAA03"/>
        </a:buClr>
        <a:buFont typeface="Arial" charset="0"/>
        <a:buChar char="–"/>
        <a:defRPr b="1">
          <a:solidFill>
            <a:schemeClr val="tx1"/>
          </a:solidFill>
          <a:latin typeface="+mn-lt"/>
        </a:defRPr>
      </a:lvl2pPr>
      <a:lvl3pPr marL="909638" indent="-168275" algn="l" rtl="0" eaLnBrk="1" fontAlgn="base" hangingPunct="1">
        <a:lnSpc>
          <a:spcPts val="1600"/>
        </a:lnSpc>
        <a:spcBef>
          <a:spcPct val="0"/>
        </a:spcBef>
        <a:spcAft>
          <a:spcPts val="800"/>
        </a:spcAft>
        <a:buClr>
          <a:srgbClr val="FDAA03"/>
        </a:buClr>
        <a:buSzPct val="100000"/>
        <a:buFont typeface="Arial" charset="0"/>
        <a:buChar char="■"/>
        <a:defRPr sz="1600" b="1">
          <a:solidFill>
            <a:schemeClr val="tx1"/>
          </a:solidFill>
          <a:latin typeface="+mn-lt"/>
        </a:defRPr>
      </a:lvl3pPr>
      <a:lvl4pPr marL="1143000" indent="-114300" algn="l" rtl="0" eaLnBrk="1" fontAlgn="base" hangingPunct="1">
        <a:lnSpc>
          <a:spcPts val="1400"/>
        </a:lnSpc>
        <a:spcBef>
          <a:spcPct val="0"/>
        </a:spcBef>
        <a:spcAft>
          <a:spcPts val="800"/>
        </a:spcAft>
        <a:buClr>
          <a:srgbClr val="FDAA03"/>
        </a:buClr>
        <a:buFont typeface="Arial" charset="0"/>
        <a:buChar char="­"/>
        <a:defRPr sz="1400" b="1">
          <a:solidFill>
            <a:schemeClr val="tx1"/>
          </a:solidFill>
          <a:latin typeface="+mn-lt"/>
        </a:defRPr>
      </a:lvl4pPr>
      <a:lvl5pPr marL="1371600" indent="-114300" algn="l" rtl="0" eaLnBrk="1" fontAlgn="base" hangingPunct="1">
        <a:lnSpc>
          <a:spcPts val="1200"/>
        </a:lnSpc>
        <a:spcBef>
          <a:spcPct val="0"/>
        </a:spcBef>
        <a:spcAft>
          <a:spcPts val="800"/>
        </a:spcAft>
        <a:buClr>
          <a:srgbClr val="FDAA03"/>
        </a:buClr>
        <a:buSzPct val="70000"/>
        <a:buFont typeface="Arial" charset="0"/>
        <a:buChar char="■"/>
        <a:defRPr sz="1200" b="1">
          <a:solidFill>
            <a:schemeClr val="tx1"/>
          </a:solidFill>
          <a:latin typeface="+mn-lt"/>
        </a:defRPr>
      </a:lvl5pPr>
      <a:lvl6pPr marL="18288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6pPr>
      <a:lvl7pPr marL="22860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7pPr>
      <a:lvl8pPr marL="27432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8pPr>
      <a:lvl9pPr marL="32004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3.emf"/><Relationship Id="rId4" Type="http://schemas.openxmlformats.org/officeDocument/2006/relationships/image" Target="../media/image12.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5.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hyperlink" Target="http://oval.mitre.org/language/about/re_support_5.6.html"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oval.mitre.org/language/about/deprecation.html" TargetMode="External"/><Relationship Id="rId2" Type="http://schemas.openxmlformats.org/officeDocument/2006/relationships/hyperlink" Target="http://www.w3.org/TR/xmlschema-2/#integer"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making-security-measurable.1364806.n2.nabble.com/FOR-REVIEW-Revised-OVAL-Language-Use-Cases-td6316500.html" TargetMode="External"/><Relationship Id="rId2" Type="http://schemas.openxmlformats.org/officeDocument/2006/relationships/hyperlink" Target="http://oval.mitre.org/adoption/usecasesguide.html" TargetMode="External"/><Relationship Id="rId1" Type="http://schemas.openxmlformats.org/officeDocument/2006/relationships/slideLayout" Target="../slideLayouts/slideLayout2.xml"/><Relationship Id="rId6" Type="http://schemas.openxmlformats.org/officeDocument/2006/relationships/image" Target="../media/image5.JPG"/><Relationship Id="rId5" Type="http://schemas.openxmlformats.org/officeDocument/2006/relationships/image" Target="../media/image4.JPG"/><Relationship Id="rId4" Type="http://schemas.openxmlformats.org/officeDocument/2006/relationships/image" Target="../media/image3.JPG"/></Relationships>
</file>

<file path=ppt/slides/_rels/slide40.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hyperlink" Target="http://making-security-measurable.1364806.n2.nabble.com/FOR-REVIEW-Revised-OVAL-Language-Requirements-td6345171.html" TargetMode="External"/><Relationship Id="rId1" Type="http://schemas.openxmlformats.org/officeDocument/2006/relationships/slideLayout" Target="../slideLayouts/slideLayout2.xml"/><Relationship Id="rId5" Type="http://schemas.openxmlformats.org/officeDocument/2006/relationships/image" Target="../media/image8.bmp"/><Relationship Id="rId4" Type="http://schemas.openxmlformats.org/officeDocument/2006/relationships/image" Target="../media/image7.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smtClean="0"/>
              <a:t>Danny Haynes</a:t>
            </a:r>
          </a:p>
          <a:p>
            <a:r>
              <a:rPr lang="en-US" dirty="0" smtClean="0"/>
              <a:t>The MITRE Corporation</a:t>
            </a:r>
            <a:endParaRPr lang="en-US" dirty="0"/>
          </a:p>
        </p:txBody>
      </p:sp>
      <p:sp>
        <p:nvSpPr>
          <p:cNvPr id="3" name="Title 2"/>
          <p:cNvSpPr>
            <a:spLocks noGrp="1"/>
          </p:cNvSpPr>
          <p:nvPr>
            <p:ph type="ctrTitle" sz="quarter"/>
          </p:nvPr>
        </p:nvSpPr>
        <p:spPr/>
        <p:txBody>
          <a:bodyPr/>
          <a:lstStyle/>
          <a:p>
            <a:r>
              <a:rPr lang="en-US" dirty="0" smtClean="0"/>
              <a:t>OVAL Language Specification Review</a:t>
            </a:r>
            <a:endParaRPr lang="en-US" dirty="0"/>
          </a:p>
        </p:txBody>
      </p:sp>
    </p:spTree>
    <p:extLst>
      <p:ext uri="{BB962C8B-B14F-4D97-AF65-F5344CB8AC3E}">
        <p14:creationId xmlns:p14="http://schemas.microsoft.com/office/powerpoint/2010/main" val="10193643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bwMode="auto">
          <a:xfrm>
            <a:off x="1010194" y="4486275"/>
            <a:ext cx="6679475" cy="757238"/>
          </a:xfrm>
          <a:prstGeom prst="roundRect">
            <a:avLst/>
          </a:prstGeom>
          <a:solidFill>
            <a:schemeClr val="accent2">
              <a:lumMod val="20000"/>
              <a:lumOff val="80000"/>
            </a:schemeClr>
          </a:solidFill>
          <a:ln w="6350">
            <a:solidFill>
              <a:schemeClr val="tx1"/>
            </a:solidFill>
            <a:miter lim="800000"/>
            <a:headEnd/>
            <a:tailEnd/>
          </a:ln>
          <a:effectLst>
            <a:glow rad="63500">
              <a:schemeClr val="accent2">
                <a:satMod val="175000"/>
                <a:alpha val="40000"/>
              </a:schemeClr>
            </a:glow>
          </a:effectLst>
        </p:spPr>
        <p:txBody>
          <a:bodyPr wrap="none" rtlCol="0" anchor="ctr"/>
          <a:lstStyle/>
          <a:p>
            <a:pPr algn="ctr" eaLnBrk="0" hangingPunct="0">
              <a:buClr>
                <a:srgbClr val="FDAA03"/>
              </a:buClr>
            </a:pPr>
            <a:endParaRPr lang="en-US" dirty="0"/>
          </a:p>
        </p:txBody>
      </p:sp>
      <p:sp>
        <p:nvSpPr>
          <p:cNvPr id="3" name="Content Placeholder 2"/>
          <p:cNvSpPr>
            <a:spLocks noGrp="1"/>
          </p:cNvSpPr>
          <p:nvPr>
            <p:ph idx="1"/>
          </p:nvPr>
        </p:nvSpPr>
        <p:spPr/>
        <p:txBody>
          <a:bodyPr/>
          <a:lstStyle/>
          <a:p>
            <a:r>
              <a:rPr lang="en-US" dirty="0" smtClean="0">
                <a:effectLst>
                  <a:glow>
                    <a:srgbClr val="000000"/>
                  </a:glow>
                  <a:outerShdw sx="0" sy="0">
                    <a:srgbClr val="000000"/>
                  </a:outerShdw>
                  <a:reflection stA="0" endPos="0" fadeDir="0" sx="0" sy="0"/>
                </a:effectLst>
              </a:rPr>
              <a:t>OVAL Language Requirement 3.1.4.1 states:</a:t>
            </a:r>
          </a:p>
          <a:p>
            <a:pPr marL="341312" lvl="1" indent="0">
              <a:buNone/>
            </a:pPr>
            <a:endParaRPr lang="en-US" i="1" dirty="0" smtClean="0"/>
          </a:p>
          <a:p>
            <a:pPr marL="341312" lvl="1" indent="0">
              <a:buNone/>
            </a:pPr>
            <a:r>
              <a:rPr lang="en-US" i="1" dirty="0" smtClean="0"/>
              <a:t>"The language MUST provide the ability to ensure the integrity and authenticity of all content written in the language."</a:t>
            </a:r>
          </a:p>
          <a:p>
            <a:pPr marL="341312" lvl="1" indent="0">
              <a:buNone/>
            </a:pPr>
            <a:endParaRPr lang="en-US" i="1" dirty="0" smtClean="0"/>
          </a:p>
          <a:p>
            <a:r>
              <a:rPr lang="en-US" dirty="0" smtClean="0"/>
              <a:t>OVAL currently uses </a:t>
            </a:r>
            <a:r>
              <a:rPr lang="en-US" dirty="0"/>
              <a:t>XML digital signatures as defined by W3C</a:t>
            </a:r>
          </a:p>
          <a:p>
            <a:endParaRPr lang="en-US" dirty="0" smtClean="0"/>
          </a:p>
          <a:p>
            <a:endParaRPr lang="en-US" dirty="0" smtClean="0"/>
          </a:p>
          <a:p>
            <a:endParaRPr lang="en-US" dirty="0"/>
          </a:p>
          <a:p>
            <a:endParaRPr lang="en-US" dirty="0" smtClean="0"/>
          </a:p>
          <a:p>
            <a:endParaRPr lang="en-US" dirty="0"/>
          </a:p>
          <a:p>
            <a:endParaRPr lang="en-US" dirty="0" smtClean="0"/>
          </a:p>
          <a:p>
            <a:endParaRPr lang="en-US" dirty="0" smtClean="0"/>
          </a:p>
          <a:p>
            <a:r>
              <a:rPr lang="en-US" dirty="0" smtClean="0"/>
              <a:t>Should these be included?</a:t>
            </a:r>
            <a:endParaRPr lang="en-US" dirty="0"/>
          </a:p>
          <a:p>
            <a:endParaRPr lang="en-US" dirty="0" smtClean="0"/>
          </a:p>
        </p:txBody>
      </p:sp>
      <p:graphicFrame>
        <p:nvGraphicFramePr>
          <p:cNvPr id="14" name="Table 13"/>
          <p:cNvGraphicFramePr>
            <a:graphicFrameLocks noGrp="1"/>
          </p:cNvGraphicFramePr>
          <p:nvPr>
            <p:extLst>
              <p:ext uri="{D42A27DB-BD31-4B8C-83A1-F6EECF244321}">
                <p14:modId xmlns:p14="http://schemas.microsoft.com/office/powerpoint/2010/main" val="2454197524"/>
              </p:ext>
            </p:extLst>
          </p:nvPr>
        </p:nvGraphicFramePr>
        <p:xfrm>
          <a:off x="1070610" y="3294793"/>
          <a:ext cx="6560820" cy="1882997"/>
        </p:xfrm>
        <a:graphic>
          <a:graphicData uri="http://schemas.openxmlformats.org/drawingml/2006/table">
            <a:tbl>
              <a:tblPr firstRow="1" firstCol="1" bandRow="1"/>
              <a:tblGrid>
                <a:gridCol w="1325880"/>
                <a:gridCol w="1965960"/>
                <a:gridCol w="854576"/>
                <a:gridCol w="2414404"/>
              </a:tblGrid>
              <a:tr h="226536">
                <a:tc>
                  <a:txBody>
                    <a:bodyPr/>
                    <a:lstStyle/>
                    <a:p>
                      <a:pPr marL="0" marR="0" algn="ctr">
                        <a:lnSpc>
                          <a:spcPct val="115000"/>
                        </a:lnSpc>
                        <a:spcBef>
                          <a:spcPts val="0"/>
                        </a:spcBef>
                        <a:spcAft>
                          <a:spcPts val="0"/>
                        </a:spcAft>
                      </a:pPr>
                      <a:r>
                        <a:rPr lang="en-US" sz="1100" b="1" dirty="0">
                          <a:solidFill>
                            <a:srgbClr val="FFFFFF"/>
                          </a:solidFill>
                          <a:effectLst/>
                          <a:latin typeface="Calibri"/>
                          <a:ea typeface="Times New Roman"/>
                          <a:cs typeface="Times New Roman"/>
                        </a:rPr>
                        <a:t>Property</a:t>
                      </a:r>
                      <a:endParaRPr lang="en-US" sz="1100" dirty="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marL="0" marR="0" algn="ctr">
                        <a:lnSpc>
                          <a:spcPct val="115000"/>
                        </a:lnSpc>
                        <a:spcBef>
                          <a:spcPts val="0"/>
                        </a:spcBef>
                        <a:spcAft>
                          <a:spcPts val="0"/>
                        </a:spcAft>
                      </a:pPr>
                      <a:r>
                        <a:rPr lang="en-US" sz="1100" b="1" dirty="0">
                          <a:solidFill>
                            <a:srgbClr val="FFFFFF"/>
                          </a:solidFill>
                          <a:effectLst/>
                          <a:latin typeface="Calibri"/>
                          <a:ea typeface="Times New Roman"/>
                          <a:cs typeface="Times New Roman"/>
                        </a:rPr>
                        <a:t>Type</a:t>
                      </a:r>
                      <a:endParaRPr lang="en-US" sz="1100" dirty="0">
                        <a:effectLst/>
                        <a:latin typeface="Calibri"/>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marL="0" marR="0" algn="ctr">
                        <a:lnSpc>
                          <a:spcPct val="115000"/>
                        </a:lnSpc>
                        <a:spcBef>
                          <a:spcPts val="0"/>
                        </a:spcBef>
                        <a:spcAft>
                          <a:spcPts val="0"/>
                        </a:spcAft>
                      </a:pPr>
                      <a:r>
                        <a:rPr lang="en-US" sz="1100" b="1" dirty="0">
                          <a:solidFill>
                            <a:srgbClr val="FFFFFF"/>
                          </a:solidFill>
                          <a:effectLst/>
                          <a:latin typeface="Calibri"/>
                          <a:ea typeface="Times New Roman"/>
                          <a:cs typeface="Times New Roman"/>
                        </a:rPr>
                        <a:t>Multiplicity</a:t>
                      </a:r>
                      <a:endParaRPr lang="en-US" sz="1100" dirty="0">
                        <a:effectLst/>
                        <a:latin typeface="Calibri"/>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marL="0" marR="0" algn="ctr">
                        <a:lnSpc>
                          <a:spcPct val="115000"/>
                        </a:lnSpc>
                        <a:spcBef>
                          <a:spcPts val="0"/>
                        </a:spcBef>
                        <a:spcAft>
                          <a:spcPts val="0"/>
                        </a:spcAft>
                      </a:pPr>
                      <a:r>
                        <a:rPr lang="en-US" sz="1100" b="1" dirty="0">
                          <a:solidFill>
                            <a:srgbClr val="FFFFFF"/>
                          </a:solidFill>
                          <a:effectLst/>
                          <a:latin typeface="Calibri"/>
                          <a:ea typeface="Times New Roman"/>
                          <a:cs typeface="Times New Roman"/>
                        </a:rPr>
                        <a:t>Description</a:t>
                      </a:r>
                      <a:endParaRPr lang="en-US" sz="1100" dirty="0">
                        <a:effectLst/>
                        <a:latin typeface="Calibri"/>
                        <a:ea typeface="Times New Roman"/>
                        <a:cs typeface="Times New Roman"/>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r>
              <a:tr h="621173">
                <a:tc>
                  <a:txBody>
                    <a:bodyPr/>
                    <a:lstStyle/>
                    <a:p>
                      <a:pPr marL="0" marR="0">
                        <a:lnSpc>
                          <a:spcPct val="115000"/>
                        </a:lnSpc>
                        <a:spcBef>
                          <a:spcPts val="0"/>
                        </a:spcBef>
                        <a:spcAft>
                          <a:spcPts val="1000"/>
                        </a:spcAft>
                      </a:pPr>
                      <a:r>
                        <a:rPr lang="en-US" sz="1100" b="1" dirty="0">
                          <a:effectLst/>
                          <a:latin typeface="Calibri"/>
                          <a:ea typeface="Times New Roman"/>
                          <a:cs typeface="Times New Roman"/>
                        </a:rPr>
                        <a:t>generator</a:t>
                      </a:r>
                      <a:endParaRPr lang="en-US" sz="1100" dirty="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dirty="0" smtClean="0">
                          <a:effectLst/>
                          <a:latin typeface="Calibri"/>
                          <a:ea typeface="Times New Roman"/>
                          <a:cs typeface="Times New Roman"/>
                        </a:rPr>
                        <a:t>OVAL Common</a:t>
                      </a:r>
                      <a:r>
                        <a:rPr lang="en-US" sz="1100" dirty="0">
                          <a:effectLst/>
                          <a:latin typeface="Calibri"/>
                          <a:ea typeface="Times New Roman"/>
                          <a:cs typeface="Times New Roman"/>
                        </a:rPr>
                        <a:t>::GeneratorType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dirty="0">
                          <a:effectLst/>
                          <a:latin typeface="Calibri"/>
                          <a:ea typeface="Times New Roman"/>
                          <a:cs typeface="Times New Roman"/>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dirty="0">
                          <a:effectLst/>
                          <a:latin typeface="Calibri"/>
                          <a:ea typeface="Times New Roman"/>
                          <a:cs typeface="Times New Roman"/>
                        </a:rPr>
                        <a:t>Information regarding the generation of the OVAL Variables content.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4115">
                <a:tc>
                  <a:txBody>
                    <a:bodyPr/>
                    <a:lstStyle/>
                    <a:p>
                      <a:pPr marL="0" marR="0">
                        <a:lnSpc>
                          <a:spcPct val="115000"/>
                        </a:lnSpc>
                        <a:spcBef>
                          <a:spcPts val="0"/>
                        </a:spcBef>
                        <a:spcAft>
                          <a:spcPts val="1000"/>
                        </a:spcAft>
                      </a:pPr>
                      <a:r>
                        <a:rPr lang="en-US" sz="1100" b="1" dirty="0">
                          <a:effectLst/>
                          <a:latin typeface="Calibri"/>
                          <a:ea typeface="Times New Roman"/>
                          <a:cs typeface="Times New Roman"/>
                        </a:rPr>
                        <a:t>variables</a:t>
                      </a:r>
                      <a:endParaRPr lang="en-US" sz="1100" dirty="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dirty="0">
                          <a:effectLst/>
                          <a:latin typeface="Calibri"/>
                          <a:ea typeface="Times New Roman"/>
                          <a:cs typeface="Times New Roman"/>
                        </a:rPr>
                        <a:t>VariablesType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dirty="0">
                          <a:effectLst/>
                          <a:latin typeface="Calibri"/>
                          <a:ea typeface="Times New Roman"/>
                          <a:cs typeface="Times New Roman"/>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100" dirty="0">
                          <a:effectLst/>
                          <a:latin typeface="Calibri"/>
                          <a:ea typeface="Times New Roman"/>
                          <a:cs typeface="Times New Roman"/>
                        </a:rPr>
                        <a:t>The variables defined in the OVAL Variables content.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1173">
                <a:tc>
                  <a:txBody>
                    <a:bodyPr/>
                    <a:lstStyle/>
                    <a:p>
                      <a:pPr marL="0" marR="0">
                        <a:lnSpc>
                          <a:spcPct val="115000"/>
                        </a:lnSpc>
                        <a:spcBef>
                          <a:spcPts val="0"/>
                        </a:spcBef>
                        <a:spcAft>
                          <a:spcPts val="1000"/>
                        </a:spcAft>
                      </a:pPr>
                      <a:r>
                        <a:rPr lang="en-US" sz="1100" b="1" dirty="0">
                          <a:effectLst/>
                          <a:latin typeface="Calibri"/>
                          <a:ea typeface="Times New Roman"/>
                          <a:cs typeface="Times New Roman"/>
                        </a:rPr>
                        <a:t>signature</a:t>
                      </a:r>
                      <a:endParaRPr lang="en-US" sz="1100" dirty="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nSpc>
                          <a:spcPct val="115000"/>
                        </a:lnSpc>
                        <a:spcBef>
                          <a:spcPts val="0"/>
                        </a:spcBef>
                        <a:spcAft>
                          <a:spcPts val="0"/>
                        </a:spcAft>
                      </a:pPr>
                      <a:r>
                        <a:rPr lang="en-US" sz="1100" dirty="0">
                          <a:effectLst/>
                          <a:latin typeface="Calibri"/>
                          <a:ea typeface="Times New Roman"/>
                          <a:cs typeface="Times New Roman"/>
                        </a:rPr>
                        <a:t>Signature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nSpc>
                          <a:spcPct val="115000"/>
                        </a:lnSpc>
                        <a:spcBef>
                          <a:spcPts val="0"/>
                        </a:spcBef>
                        <a:spcAft>
                          <a:spcPts val="0"/>
                        </a:spcAft>
                      </a:pPr>
                      <a:r>
                        <a:rPr lang="en-US" sz="1100" dirty="0">
                          <a:effectLst/>
                          <a:latin typeface="Calibri"/>
                          <a:ea typeface="Times New Roman"/>
                          <a:cs typeface="Times New Roman"/>
                        </a:rPr>
                        <a:t>0..1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nSpc>
                          <a:spcPct val="115000"/>
                        </a:lnSpc>
                        <a:spcBef>
                          <a:spcPts val="0"/>
                        </a:spcBef>
                        <a:spcAft>
                          <a:spcPts val="0"/>
                        </a:spcAft>
                      </a:pPr>
                      <a:r>
                        <a:rPr lang="en-US" sz="1100" dirty="0">
                          <a:effectLst/>
                          <a:latin typeface="Calibri"/>
                          <a:ea typeface="Times New Roman"/>
                          <a:cs typeface="Times New Roman"/>
                        </a:rPr>
                        <a:t>Mechanism to ensure the integrity and authenticity of the OVAL Variables content.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2" name="Title 1"/>
          <p:cNvSpPr>
            <a:spLocks noGrp="1"/>
          </p:cNvSpPr>
          <p:nvPr>
            <p:ph type="title"/>
          </p:nvPr>
        </p:nvSpPr>
        <p:spPr/>
        <p:txBody>
          <a:bodyPr/>
          <a:lstStyle/>
          <a:p>
            <a:r>
              <a:rPr lang="en-US" dirty="0" smtClean="0"/>
              <a:t>How to Handle Constructs Defined Outside of OVAL?</a:t>
            </a:r>
            <a:endParaRPr lang="en-US" dirty="0"/>
          </a:p>
        </p:txBody>
      </p:sp>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9</a:t>
            </a:fld>
            <a:endParaRPr lang="en-US" dirty="0"/>
          </a:p>
        </p:txBody>
      </p:sp>
    </p:spTree>
    <p:extLst>
      <p:ext uri="{BB962C8B-B14F-4D97-AF65-F5344CB8AC3E}">
        <p14:creationId xmlns:p14="http://schemas.microsoft.com/office/powerpoint/2010/main" val="8839072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ounded Rectangle 19"/>
          <p:cNvSpPr/>
          <p:nvPr/>
        </p:nvSpPr>
        <p:spPr bwMode="auto">
          <a:xfrm>
            <a:off x="329360" y="4038600"/>
            <a:ext cx="8609988" cy="2168303"/>
          </a:xfrm>
          <a:prstGeom prst="roundRect">
            <a:avLst/>
          </a:prstGeom>
          <a:solidFill>
            <a:schemeClr val="accent1">
              <a:lumMod val="20000"/>
              <a:lumOff val="80000"/>
            </a:schemeClr>
          </a:solidFill>
          <a:ln w="6350">
            <a:solidFill>
              <a:schemeClr val="tx1"/>
            </a:solidFill>
            <a:miter lim="800000"/>
            <a:headEnd/>
            <a:tailEnd/>
          </a:ln>
          <a:effectLst>
            <a:glow rad="63500">
              <a:schemeClr val="accent1">
                <a:satMod val="175000"/>
                <a:alpha val="40000"/>
              </a:schemeClr>
            </a:glow>
          </a:effectLst>
        </p:spPr>
        <p:txBody>
          <a:bodyPr wrap="none" rtlCol="0" anchor="ctr"/>
          <a:lstStyle/>
          <a:p>
            <a:pPr algn="ctr" eaLnBrk="0" hangingPunct="0">
              <a:buClr>
                <a:srgbClr val="FDAA03"/>
              </a:buClr>
            </a:pPr>
            <a:endParaRPr lang="en-US" dirty="0"/>
          </a:p>
        </p:txBody>
      </p:sp>
      <p:sp>
        <p:nvSpPr>
          <p:cNvPr id="10" name="Rounded Rectangle 9"/>
          <p:cNvSpPr/>
          <p:nvPr/>
        </p:nvSpPr>
        <p:spPr bwMode="auto">
          <a:xfrm>
            <a:off x="329360" y="1183340"/>
            <a:ext cx="8609988" cy="2712385"/>
          </a:xfrm>
          <a:prstGeom prst="roundRect">
            <a:avLst/>
          </a:prstGeom>
          <a:solidFill>
            <a:schemeClr val="accent1">
              <a:lumMod val="20000"/>
              <a:lumOff val="80000"/>
            </a:schemeClr>
          </a:solidFill>
          <a:ln w="6350">
            <a:solidFill>
              <a:schemeClr val="tx1"/>
            </a:solidFill>
            <a:miter lim="800000"/>
            <a:headEnd/>
            <a:tailEnd/>
          </a:ln>
          <a:effectLst>
            <a:glow rad="63500">
              <a:schemeClr val="accent1">
                <a:satMod val="175000"/>
                <a:alpha val="40000"/>
              </a:schemeClr>
            </a:glow>
          </a:effectLst>
        </p:spPr>
        <p:txBody>
          <a:bodyPr wrap="none" rtlCol="0" anchor="ctr"/>
          <a:lstStyle/>
          <a:p>
            <a:pPr algn="ctr" eaLnBrk="0" hangingPunct="0">
              <a:buClr>
                <a:srgbClr val="FDAA03"/>
              </a:buClr>
            </a:pPr>
            <a:endParaRPr lang="en-US" dirty="0"/>
          </a:p>
        </p:txBody>
      </p:sp>
      <p:sp>
        <p:nvSpPr>
          <p:cNvPr id="2" name="Title 1"/>
          <p:cNvSpPr>
            <a:spLocks noGrp="1"/>
          </p:cNvSpPr>
          <p:nvPr>
            <p:ph type="title"/>
          </p:nvPr>
        </p:nvSpPr>
        <p:spPr/>
        <p:txBody>
          <a:bodyPr/>
          <a:lstStyle/>
          <a:p>
            <a:pPr lvl="2" algn="ctr"/>
            <a:r>
              <a:rPr lang="en-US" dirty="0"/>
              <a:t>How to </a:t>
            </a:r>
            <a:r>
              <a:rPr lang="en-US" dirty="0" smtClean="0"/>
              <a:t>Handle Container </a:t>
            </a:r>
            <a:r>
              <a:rPr lang="en-US" dirty="0"/>
              <a:t>C</a:t>
            </a:r>
            <a:r>
              <a:rPr lang="en-US" dirty="0" smtClean="0"/>
              <a:t>onstructs?</a:t>
            </a:r>
            <a:r>
              <a:rPr lang="en-US" dirty="0"/>
              <a:t/>
            </a:r>
            <a:br>
              <a:rPr lang="en-US" dirty="0"/>
            </a:br>
            <a:endParaRPr lang="en-US" dirty="0"/>
          </a:p>
        </p:txBody>
      </p:sp>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10</a:t>
            </a:fld>
            <a:endParaRPr lang="en-US" dirty="0"/>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p:txBody>
      </p:sp>
      <p:sp>
        <p:nvSpPr>
          <p:cNvPr id="5"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7"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8" name="TextBox 7"/>
          <p:cNvSpPr txBox="1"/>
          <p:nvPr/>
        </p:nvSpPr>
        <p:spPr>
          <a:xfrm>
            <a:off x="582719" y="1416147"/>
            <a:ext cx="8103269" cy="2246769"/>
          </a:xfrm>
          <a:prstGeom prst="rect">
            <a:avLst/>
          </a:prstGeom>
          <a:noFill/>
        </p:spPr>
        <p:txBody>
          <a:bodyPr wrap="square" rtlCol="0">
            <a:spAutoFit/>
          </a:bodyPr>
          <a:lstStyle/>
          <a:p>
            <a:r>
              <a:rPr lang="en-US" sz="1400" b="0" dirty="0" smtClean="0">
                <a:solidFill>
                  <a:srgbClr val="003296"/>
                </a:solidFill>
                <a:latin typeface="Consolas" pitchFamily="49" charset="0"/>
                <a:cs typeface="Consolas" pitchFamily="49" charset="0"/>
              </a:rPr>
              <a:t>&lt;xsd:complexType</a:t>
            </a:r>
            <a:r>
              <a:rPr lang="en-US" sz="1400" b="0" dirty="0" smtClean="0">
                <a:solidFill>
                  <a:srgbClr val="F5844C"/>
                </a:solidFill>
                <a:latin typeface="Consolas" pitchFamily="49" charset="0"/>
                <a:cs typeface="Consolas" pitchFamily="49" charset="0"/>
              </a:rPr>
              <a:t> </a:t>
            </a:r>
            <a:r>
              <a:rPr lang="en-US" sz="1400" b="0" dirty="0">
                <a:solidFill>
                  <a:srgbClr val="F5844C"/>
                </a:solidFill>
                <a:latin typeface="Consolas" pitchFamily="49" charset="0"/>
                <a:cs typeface="Consolas" pitchFamily="49" charset="0"/>
              </a:rPr>
              <a:t>name</a:t>
            </a:r>
            <a:r>
              <a:rPr lang="en-US" sz="1400" b="0" dirty="0">
                <a:solidFill>
                  <a:srgbClr val="FF8040"/>
                </a:solidFill>
                <a:latin typeface="Consolas" pitchFamily="49" charset="0"/>
                <a:cs typeface="Consolas" pitchFamily="49" charset="0"/>
              </a:rPr>
              <a:t>=</a:t>
            </a:r>
            <a:r>
              <a:rPr lang="en-US" sz="1400" b="0" dirty="0">
                <a:solidFill>
                  <a:srgbClr val="993300"/>
                </a:solidFill>
                <a:latin typeface="Consolas" pitchFamily="49" charset="0"/>
                <a:cs typeface="Consolas" pitchFamily="49" charset="0"/>
              </a:rPr>
              <a:t>"DefinitionsType"</a:t>
            </a:r>
            <a:r>
              <a:rPr lang="en-US" sz="1400" b="0" dirty="0">
                <a:solidFill>
                  <a:srgbClr val="000096"/>
                </a:solidFill>
                <a:latin typeface="Consolas" pitchFamily="49" charset="0"/>
                <a:cs typeface="Consolas" pitchFamily="49" charset="0"/>
              </a:rPr>
              <a:t>&gt;</a:t>
            </a:r>
            <a:r>
              <a:rPr lang="en-US" sz="1400" b="0" dirty="0">
                <a:solidFill>
                  <a:srgbClr val="000000"/>
                </a:solidFill>
                <a:latin typeface="Consolas" pitchFamily="49" charset="0"/>
                <a:cs typeface="Consolas" pitchFamily="49" charset="0"/>
              </a:rPr>
              <a:t/>
            </a:r>
            <a:br>
              <a:rPr lang="en-US" sz="1400" b="0" dirty="0">
                <a:solidFill>
                  <a:srgbClr val="000000"/>
                </a:solidFill>
                <a:latin typeface="Consolas" pitchFamily="49" charset="0"/>
                <a:cs typeface="Consolas" pitchFamily="49" charset="0"/>
              </a:rPr>
            </a:br>
            <a:r>
              <a:rPr lang="en-US" sz="1400" b="0" dirty="0" smtClean="0">
                <a:solidFill>
                  <a:srgbClr val="000000"/>
                </a:solidFill>
                <a:latin typeface="Consolas" pitchFamily="49" charset="0"/>
                <a:cs typeface="Consolas" pitchFamily="49" charset="0"/>
              </a:rPr>
              <a:t>  </a:t>
            </a:r>
            <a:r>
              <a:rPr lang="en-US" sz="1400" b="0" dirty="0" smtClean="0">
                <a:solidFill>
                  <a:srgbClr val="003296"/>
                </a:solidFill>
                <a:latin typeface="Consolas" pitchFamily="49" charset="0"/>
                <a:cs typeface="Consolas" pitchFamily="49" charset="0"/>
              </a:rPr>
              <a:t>&lt;</a:t>
            </a:r>
            <a:r>
              <a:rPr lang="en-US" sz="1400" b="0" dirty="0">
                <a:solidFill>
                  <a:srgbClr val="003296"/>
                </a:solidFill>
                <a:latin typeface="Consolas" pitchFamily="49" charset="0"/>
                <a:cs typeface="Consolas" pitchFamily="49" charset="0"/>
              </a:rPr>
              <a:t>xsd:annotation&gt;</a:t>
            </a:r>
            <a:r>
              <a:rPr lang="en-US" sz="1400" b="0" dirty="0">
                <a:solidFill>
                  <a:srgbClr val="000000"/>
                </a:solidFill>
                <a:latin typeface="Consolas" pitchFamily="49" charset="0"/>
                <a:cs typeface="Consolas" pitchFamily="49" charset="0"/>
              </a:rPr>
              <a:t/>
            </a:r>
            <a:br>
              <a:rPr lang="en-US" sz="1400" b="0" dirty="0">
                <a:solidFill>
                  <a:srgbClr val="000000"/>
                </a:solidFill>
                <a:latin typeface="Consolas" pitchFamily="49" charset="0"/>
                <a:cs typeface="Consolas" pitchFamily="49" charset="0"/>
              </a:rPr>
            </a:br>
            <a:r>
              <a:rPr lang="en-US" sz="1400" b="0" dirty="0">
                <a:solidFill>
                  <a:srgbClr val="000000"/>
                </a:solidFill>
                <a:latin typeface="Consolas" pitchFamily="49" charset="0"/>
                <a:cs typeface="Consolas" pitchFamily="49" charset="0"/>
              </a:rPr>
              <a:t>  </a:t>
            </a:r>
            <a:r>
              <a:rPr lang="en-US" sz="1400" b="0" dirty="0" smtClean="0">
                <a:solidFill>
                  <a:srgbClr val="000000"/>
                </a:solidFill>
                <a:latin typeface="Consolas" pitchFamily="49" charset="0"/>
                <a:cs typeface="Consolas" pitchFamily="49" charset="0"/>
              </a:rPr>
              <a:t>  </a:t>
            </a:r>
            <a:r>
              <a:rPr lang="en-US" sz="1400" b="0" dirty="0" smtClean="0">
                <a:solidFill>
                  <a:srgbClr val="003296"/>
                </a:solidFill>
                <a:latin typeface="Consolas" pitchFamily="49" charset="0"/>
                <a:cs typeface="Consolas" pitchFamily="49" charset="0"/>
              </a:rPr>
              <a:t>&lt;xsd:documentation&gt;</a:t>
            </a:r>
          </a:p>
          <a:p>
            <a:r>
              <a:rPr lang="en-US" sz="1400" b="0" dirty="0">
                <a:solidFill>
                  <a:srgbClr val="003296"/>
                </a:solidFill>
                <a:latin typeface="Consolas" pitchFamily="49" charset="0"/>
                <a:cs typeface="Consolas" pitchFamily="49" charset="0"/>
              </a:rPr>
              <a:t> </a:t>
            </a:r>
            <a:r>
              <a:rPr lang="en-US" sz="1400" b="0" dirty="0" smtClean="0">
                <a:solidFill>
                  <a:srgbClr val="003296"/>
                </a:solidFill>
                <a:latin typeface="Consolas" pitchFamily="49" charset="0"/>
                <a:cs typeface="Consolas" pitchFamily="49" charset="0"/>
              </a:rPr>
              <a:t>     </a:t>
            </a:r>
            <a:r>
              <a:rPr lang="en-US" sz="1400" b="0" dirty="0" smtClean="0">
                <a:solidFill>
                  <a:srgbClr val="000000"/>
                </a:solidFill>
                <a:latin typeface="Consolas" pitchFamily="49" charset="0"/>
                <a:cs typeface="Consolas" pitchFamily="49" charset="0"/>
              </a:rPr>
              <a:t>The </a:t>
            </a:r>
            <a:r>
              <a:rPr lang="en-US" sz="1400" b="0" dirty="0">
                <a:solidFill>
                  <a:srgbClr val="000000"/>
                </a:solidFill>
                <a:latin typeface="Consolas" pitchFamily="49" charset="0"/>
                <a:cs typeface="Consolas" pitchFamily="49" charset="0"/>
              </a:rPr>
              <a:t>DefinitionsType complex type is a </a:t>
            </a:r>
            <a:r>
              <a:rPr lang="en-US" sz="1400" b="0" dirty="0" smtClean="0">
                <a:solidFill>
                  <a:srgbClr val="000000"/>
                </a:solidFill>
                <a:latin typeface="Consolas" pitchFamily="49" charset="0"/>
                <a:cs typeface="Consolas" pitchFamily="49" charset="0"/>
              </a:rPr>
              <a:t>container...</a:t>
            </a:r>
          </a:p>
          <a:p>
            <a:r>
              <a:rPr lang="en-US" sz="1400" b="0" dirty="0">
                <a:solidFill>
                  <a:srgbClr val="000000"/>
                </a:solidFill>
                <a:latin typeface="Consolas" pitchFamily="49" charset="0"/>
                <a:cs typeface="Consolas" pitchFamily="49" charset="0"/>
              </a:rPr>
              <a:t> </a:t>
            </a:r>
            <a:r>
              <a:rPr lang="en-US" sz="1400" b="0" dirty="0" smtClean="0">
                <a:solidFill>
                  <a:srgbClr val="000000"/>
                </a:solidFill>
                <a:latin typeface="Consolas" pitchFamily="49" charset="0"/>
                <a:cs typeface="Consolas" pitchFamily="49" charset="0"/>
              </a:rPr>
              <a:t>   </a:t>
            </a:r>
            <a:r>
              <a:rPr lang="en-US" sz="1400" b="0" dirty="0" smtClean="0">
                <a:solidFill>
                  <a:srgbClr val="003296"/>
                </a:solidFill>
                <a:latin typeface="Consolas" pitchFamily="49" charset="0"/>
                <a:cs typeface="Consolas" pitchFamily="49" charset="0"/>
              </a:rPr>
              <a:t>&lt;/</a:t>
            </a:r>
            <a:r>
              <a:rPr lang="en-US" sz="1400" b="0" dirty="0">
                <a:solidFill>
                  <a:srgbClr val="003296"/>
                </a:solidFill>
                <a:latin typeface="Consolas" pitchFamily="49" charset="0"/>
                <a:cs typeface="Consolas" pitchFamily="49" charset="0"/>
              </a:rPr>
              <a:t>xsd:documentation&gt;</a:t>
            </a:r>
            <a:r>
              <a:rPr lang="en-US" sz="1400" b="0" dirty="0">
                <a:solidFill>
                  <a:srgbClr val="000000"/>
                </a:solidFill>
                <a:latin typeface="Consolas" pitchFamily="49" charset="0"/>
                <a:cs typeface="Consolas" pitchFamily="49" charset="0"/>
              </a:rPr>
              <a:t/>
            </a:r>
            <a:br>
              <a:rPr lang="en-US" sz="1400" b="0" dirty="0">
                <a:solidFill>
                  <a:srgbClr val="000000"/>
                </a:solidFill>
                <a:latin typeface="Consolas" pitchFamily="49" charset="0"/>
                <a:cs typeface="Consolas" pitchFamily="49" charset="0"/>
              </a:rPr>
            </a:br>
            <a:r>
              <a:rPr lang="en-US" sz="1400" b="0" dirty="0">
                <a:solidFill>
                  <a:srgbClr val="000000"/>
                </a:solidFill>
                <a:latin typeface="Consolas" pitchFamily="49" charset="0"/>
                <a:cs typeface="Consolas" pitchFamily="49" charset="0"/>
              </a:rPr>
              <a:t>  </a:t>
            </a:r>
            <a:r>
              <a:rPr lang="en-US" sz="1400" b="0" dirty="0" smtClean="0">
                <a:solidFill>
                  <a:srgbClr val="003296"/>
                </a:solidFill>
                <a:latin typeface="Consolas" pitchFamily="49" charset="0"/>
                <a:cs typeface="Consolas" pitchFamily="49" charset="0"/>
              </a:rPr>
              <a:t>&lt;/</a:t>
            </a:r>
            <a:r>
              <a:rPr lang="en-US" sz="1400" b="0" dirty="0">
                <a:solidFill>
                  <a:srgbClr val="003296"/>
                </a:solidFill>
                <a:latin typeface="Consolas" pitchFamily="49" charset="0"/>
                <a:cs typeface="Consolas" pitchFamily="49" charset="0"/>
              </a:rPr>
              <a:t>xsd:annotation&gt;</a:t>
            </a:r>
            <a:r>
              <a:rPr lang="en-US" sz="1400" b="0" dirty="0">
                <a:solidFill>
                  <a:srgbClr val="000000"/>
                </a:solidFill>
                <a:latin typeface="Consolas" pitchFamily="49" charset="0"/>
                <a:cs typeface="Consolas" pitchFamily="49" charset="0"/>
              </a:rPr>
              <a:t/>
            </a:r>
            <a:br>
              <a:rPr lang="en-US" sz="1400" b="0" dirty="0">
                <a:solidFill>
                  <a:srgbClr val="000000"/>
                </a:solidFill>
                <a:latin typeface="Consolas" pitchFamily="49" charset="0"/>
                <a:cs typeface="Consolas" pitchFamily="49" charset="0"/>
              </a:rPr>
            </a:br>
            <a:r>
              <a:rPr lang="en-US" sz="1400" b="0" dirty="0">
                <a:solidFill>
                  <a:srgbClr val="000000"/>
                </a:solidFill>
                <a:latin typeface="Consolas" pitchFamily="49" charset="0"/>
                <a:cs typeface="Consolas" pitchFamily="49" charset="0"/>
              </a:rPr>
              <a:t>  </a:t>
            </a:r>
            <a:r>
              <a:rPr lang="en-US" sz="1400" b="0" dirty="0" smtClean="0">
                <a:solidFill>
                  <a:srgbClr val="003296"/>
                </a:solidFill>
                <a:latin typeface="Consolas" pitchFamily="49" charset="0"/>
                <a:cs typeface="Consolas" pitchFamily="49" charset="0"/>
              </a:rPr>
              <a:t>&lt;</a:t>
            </a:r>
            <a:r>
              <a:rPr lang="en-US" sz="1400" b="0" dirty="0">
                <a:solidFill>
                  <a:srgbClr val="003296"/>
                </a:solidFill>
                <a:latin typeface="Consolas" pitchFamily="49" charset="0"/>
                <a:cs typeface="Consolas" pitchFamily="49" charset="0"/>
              </a:rPr>
              <a:t>xsd:sequence&gt;</a:t>
            </a:r>
            <a:r>
              <a:rPr lang="en-US" sz="1400" b="0" dirty="0">
                <a:solidFill>
                  <a:srgbClr val="000000"/>
                </a:solidFill>
                <a:latin typeface="Consolas" pitchFamily="49" charset="0"/>
                <a:cs typeface="Consolas" pitchFamily="49" charset="0"/>
              </a:rPr>
              <a:t/>
            </a:r>
            <a:br>
              <a:rPr lang="en-US" sz="1400" b="0" dirty="0">
                <a:solidFill>
                  <a:srgbClr val="000000"/>
                </a:solidFill>
                <a:latin typeface="Consolas" pitchFamily="49" charset="0"/>
                <a:cs typeface="Consolas" pitchFamily="49" charset="0"/>
              </a:rPr>
            </a:br>
            <a:r>
              <a:rPr lang="en-US" sz="1400" b="0" dirty="0">
                <a:solidFill>
                  <a:srgbClr val="000000"/>
                </a:solidFill>
                <a:latin typeface="Consolas" pitchFamily="49" charset="0"/>
                <a:cs typeface="Consolas" pitchFamily="49" charset="0"/>
              </a:rPr>
              <a:t>  </a:t>
            </a:r>
            <a:r>
              <a:rPr lang="en-US" sz="1400" b="0" dirty="0" smtClean="0">
                <a:solidFill>
                  <a:srgbClr val="000000"/>
                </a:solidFill>
                <a:latin typeface="Consolas" pitchFamily="49" charset="0"/>
                <a:cs typeface="Consolas" pitchFamily="49" charset="0"/>
              </a:rPr>
              <a:t>  </a:t>
            </a:r>
            <a:r>
              <a:rPr lang="en-US" sz="1400" b="0" dirty="0" smtClean="0">
                <a:solidFill>
                  <a:srgbClr val="003296"/>
                </a:solidFill>
                <a:latin typeface="Consolas" pitchFamily="49" charset="0"/>
                <a:cs typeface="Consolas" pitchFamily="49" charset="0"/>
              </a:rPr>
              <a:t>&lt;</a:t>
            </a:r>
            <a:r>
              <a:rPr lang="en-US" sz="1400" b="0" dirty="0">
                <a:solidFill>
                  <a:srgbClr val="003296"/>
                </a:solidFill>
                <a:latin typeface="Consolas" pitchFamily="49" charset="0"/>
                <a:cs typeface="Consolas" pitchFamily="49" charset="0"/>
              </a:rPr>
              <a:t>xsd:element</a:t>
            </a:r>
            <a:r>
              <a:rPr lang="en-US" sz="1400" b="0" dirty="0">
                <a:solidFill>
                  <a:srgbClr val="F5844C"/>
                </a:solidFill>
                <a:latin typeface="Consolas" pitchFamily="49" charset="0"/>
                <a:cs typeface="Consolas" pitchFamily="49" charset="0"/>
              </a:rPr>
              <a:t> ref</a:t>
            </a:r>
            <a:r>
              <a:rPr lang="en-US" sz="1400" b="0" dirty="0">
                <a:solidFill>
                  <a:srgbClr val="FF8040"/>
                </a:solidFill>
                <a:latin typeface="Consolas" pitchFamily="49" charset="0"/>
                <a:cs typeface="Consolas" pitchFamily="49" charset="0"/>
              </a:rPr>
              <a:t>=</a:t>
            </a:r>
            <a:r>
              <a:rPr lang="en-US" sz="1400" b="0" dirty="0">
                <a:solidFill>
                  <a:srgbClr val="993300"/>
                </a:solidFill>
                <a:latin typeface="Consolas" pitchFamily="49" charset="0"/>
                <a:cs typeface="Consolas" pitchFamily="49" charset="0"/>
              </a:rPr>
              <a:t>"oval-def:definition"</a:t>
            </a:r>
            <a:r>
              <a:rPr lang="en-US" sz="1400" b="0" dirty="0">
                <a:solidFill>
                  <a:srgbClr val="F5844C"/>
                </a:solidFill>
                <a:latin typeface="Consolas" pitchFamily="49" charset="0"/>
                <a:cs typeface="Consolas" pitchFamily="49" charset="0"/>
              </a:rPr>
              <a:t> minOccurs</a:t>
            </a:r>
            <a:r>
              <a:rPr lang="en-US" sz="1400" b="0" dirty="0">
                <a:solidFill>
                  <a:srgbClr val="FF8040"/>
                </a:solidFill>
                <a:latin typeface="Consolas" pitchFamily="49" charset="0"/>
                <a:cs typeface="Consolas" pitchFamily="49" charset="0"/>
              </a:rPr>
              <a:t>=</a:t>
            </a:r>
            <a:r>
              <a:rPr lang="en-US" sz="1400" b="0" dirty="0">
                <a:solidFill>
                  <a:srgbClr val="993300"/>
                </a:solidFill>
                <a:latin typeface="Consolas" pitchFamily="49" charset="0"/>
                <a:cs typeface="Consolas" pitchFamily="49" charset="0"/>
              </a:rPr>
              <a:t>"1"</a:t>
            </a:r>
            <a:r>
              <a:rPr lang="en-US" sz="1400" b="0" dirty="0">
                <a:solidFill>
                  <a:srgbClr val="F5844C"/>
                </a:solidFill>
                <a:latin typeface="Consolas" pitchFamily="49" charset="0"/>
                <a:cs typeface="Consolas" pitchFamily="49" charset="0"/>
              </a:rPr>
              <a:t> maxOccurs</a:t>
            </a:r>
            <a:r>
              <a:rPr lang="en-US" sz="1400" b="0" dirty="0">
                <a:solidFill>
                  <a:srgbClr val="FF8040"/>
                </a:solidFill>
                <a:latin typeface="Consolas" pitchFamily="49" charset="0"/>
                <a:cs typeface="Consolas" pitchFamily="49" charset="0"/>
              </a:rPr>
              <a:t>=</a:t>
            </a:r>
            <a:r>
              <a:rPr lang="en-US" sz="1400" b="0" dirty="0">
                <a:solidFill>
                  <a:srgbClr val="993300"/>
                </a:solidFill>
                <a:latin typeface="Consolas" pitchFamily="49" charset="0"/>
                <a:cs typeface="Consolas" pitchFamily="49" charset="0"/>
              </a:rPr>
              <a:t>"unbounded"</a:t>
            </a:r>
            <a:r>
              <a:rPr lang="en-US" sz="1400" b="0" dirty="0">
                <a:solidFill>
                  <a:srgbClr val="000096"/>
                </a:solidFill>
                <a:latin typeface="Consolas" pitchFamily="49" charset="0"/>
                <a:cs typeface="Consolas" pitchFamily="49" charset="0"/>
              </a:rPr>
              <a:t>/&gt;</a:t>
            </a:r>
            <a:r>
              <a:rPr lang="en-US" sz="1400" b="0" dirty="0">
                <a:solidFill>
                  <a:srgbClr val="000000"/>
                </a:solidFill>
                <a:latin typeface="Consolas" pitchFamily="49" charset="0"/>
                <a:cs typeface="Consolas" pitchFamily="49" charset="0"/>
              </a:rPr>
              <a:t/>
            </a:r>
            <a:br>
              <a:rPr lang="en-US" sz="1400" b="0" dirty="0">
                <a:solidFill>
                  <a:srgbClr val="000000"/>
                </a:solidFill>
                <a:latin typeface="Consolas" pitchFamily="49" charset="0"/>
                <a:cs typeface="Consolas" pitchFamily="49" charset="0"/>
              </a:rPr>
            </a:br>
            <a:r>
              <a:rPr lang="en-US" sz="1400" b="0" dirty="0">
                <a:solidFill>
                  <a:srgbClr val="000000"/>
                </a:solidFill>
                <a:latin typeface="Consolas" pitchFamily="49" charset="0"/>
                <a:cs typeface="Consolas" pitchFamily="49" charset="0"/>
              </a:rPr>
              <a:t>  </a:t>
            </a:r>
            <a:r>
              <a:rPr lang="en-US" sz="1400" b="0" dirty="0" smtClean="0">
                <a:solidFill>
                  <a:srgbClr val="003296"/>
                </a:solidFill>
                <a:latin typeface="Consolas" pitchFamily="49" charset="0"/>
                <a:cs typeface="Consolas" pitchFamily="49" charset="0"/>
              </a:rPr>
              <a:t>&lt;/</a:t>
            </a:r>
            <a:r>
              <a:rPr lang="en-US" sz="1400" b="0" dirty="0">
                <a:solidFill>
                  <a:srgbClr val="003296"/>
                </a:solidFill>
                <a:latin typeface="Consolas" pitchFamily="49" charset="0"/>
                <a:cs typeface="Consolas" pitchFamily="49" charset="0"/>
              </a:rPr>
              <a:t>xsd:sequence</a:t>
            </a:r>
            <a:r>
              <a:rPr lang="en-US" sz="1400" b="0" dirty="0" smtClean="0">
                <a:solidFill>
                  <a:srgbClr val="003296"/>
                </a:solidFill>
                <a:latin typeface="Consolas" pitchFamily="49" charset="0"/>
                <a:cs typeface="Consolas" pitchFamily="49" charset="0"/>
              </a:rPr>
              <a:t>&gt;</a:t>
            </a:r>
            <a:endParaRPr lang="en-US" sz="1400" b="0" dirty="0" smtClean="0">
              <a:solidFill>
                <a:srgbClr val="000000"/>
              </a:solidFill>
              <a:latin typeface="Consolas" pitchFamily="49" charset="0"/>
              <a:cs typeface="Consolas" pitchFamily="49" charset="0"/>
            </a:endParaRPr>
          </a:p>
          <a:p>
            <a:r>
              <a:rPr lang="en-US" sz="1400" b="0" dirty="0" smtClean="0">
                <a:solidFill>
                  <a:srgbClr val="003296"/>
                </a:solidFill>
                <a:latin typeface="Consolas" pitchFamily="49" charset="0"/>
                <a:cs typeface="Consolas" pitchFamily="49" charset="0"/>
              </a:rPr>
              <a:t>&lt;/</a:t>
            </a:r>
            <a:r>
              <a:rPr lang="en-US" sz="1400" b="0" dirty="0">
                <a:solidFill>
                  <a:srgbClr val="003296"/>
                </a:solidFill>
                <a:latin typeface="Consolas" pitchFamily="49" charset="0"/>
                <a:cs typeface="Consolas" pitchFamily="49" charset="0"/>
              </a:rPr>
              <a:t>xsd:complexType&gt;</a:t>
            </a:r>
            <a:endParaRPr lang="en-US" sz="1400" b="0" dirty="0">
              <a:latin typeface="Consolas" pitchFamily="49" charset="0"/>
              <a:cs typeface="Consolas" pitchFamily="49" charset="0"/>
            </a:endParaRPr>
          </a:p>
        </p:txBody>
      </p:sp>
      <p:sp>
        <p:nvSpPr>
          <p:cNvPr id="9" name="TextBox 8"/>
          <p:cNvSpPr txBox="1"/>
          <p:nvPr/>
        </p:nvSpPr>
        <p:spPr>
          <a:xfrm>
            <a:off x="582719" y="4537975"/>
            <a:ext cx="8103269" cy="1169551"/>
          </a:xfrm>
          <a:prstGeom prst="rect">
            <a:avLst/>
          </a:prstGeom>
          <a:noFill/>
        </p:spPr>
        <p:txBody>
          <a:bodyPr wrap="square" rtlCol="0">
            <a:spAutoFit/>
          </a:bodyPr>
          <a:lstStyle/>
          <a:p>
            <a:r>
              <a:rPr lang="en-US" sz="1400" b="0" dirty="0" smtClean="0">
                <a:solidFill>
                  <a:srgbClr val="003296"/>
                </a:solidFill>
                <a:latin typeface="Consolas" pitchFamily="49" charset="0"/>
              </a:rPr>
              <a:t>&lt;</a:t>
            </a:r>
            <a:r>
              <a:rPr lang="en-US" sz="1400" b="0" dirty="0">
                <a:solidFill>
                  <a:srgbClr val="003296"/>
                </a:solidFill>
                <a:latin typeface="Consolas" pitchFamily="49" charset="0"/>
              </a:rPr>
              <a:t>xsd:element</a:t>
            </a:r>
            <a:r>
              <a:rPr lang="en-US" sz="1400" b="0" dirty="0">
                <a:solidFill>
                  <a:srgbClr val="F5844C"/>
                </a:solidFill>
                <a:latin typeface="Consolas" pitchFamily="49" charset="0"/>
              </a:rPr>
              <a:t> name</a:t>
            </a:r>
            <a:r>
              <a:rPr lang="en-US" sz="1400" b="0" dirty="0">
                <a:solidFill>
                  <a:srgbClr val="FF8040"/>
                </a:solidFill>
                <a:latin typeface="Consolas" pitchFamily="49" charset="0"/>
              </a:rPr>
              <a:t>=</a:t>
            </a:r>
            <a:r>
              <a:rPr lang="en-US" sz="1400" b="0" dirty="0">
                <a:solidFill>
                  <a:srgbClr val="993300"/>
                </a:solidFill>
                <a:latin typeface="Consolas" pitchFamily="49" charset="0"/>
              </a:rPr>
              <a:t>"definition"</a:t>
            </a:r>
            <a:r>
              <a:rPr lang="en-US" sz="1400" b="0" dirty="0">
                <a:solidFill>
                  <a:srgbClr val="F5844C"/>
                </a:solidFill>
                <a:latin typeface="Consolas" pitchFamily="49" charset="0"/>
              </a:rPr>
              <a:t> type</a:t>
            </a:r>
            <a:r>
              <a:rPr lang="en-US" sz="1400" b="0" dirty="0">
                <a:solidFill>
                  <a:srgbClr val="FF8040"/>
                </a:solidFill>
                <a:latin typeface="Consolas" pitchFamily="49" charset="0"/>
              </a:rPr>
              <a:t>=</a:t>
            </a:r>
            <a:r>
              <a:rPr lang="en-US" sz="1400" b="0" dirty="0">
                <a:solidFill>
                  <a:srgbClr val="993300"/>
                </a:solidFill>
                <a:latin typeface="Consolas" pitchFamily="49" charset="0"/>
              </a:rPr>
              <a:t>"oval-def:DefinitionType</a:t>
            </a:r>
            <a:r>
              <a:rPr lang="en-US" sz="1400" b="0" dirty="0" smtClean="0">
                <a:solidFill>
                  <a:srgbClr val="993300"/>
                </a:solidFill>
                <a:latin typeface="Consolas" pitchFamily="49" charset="0"/>
              </a:rPr>
              <a:t>"</a:t>
            </a:r>
            <a:r>
              <a:rPr lang="en-US" sz="1400" b="0" dirty="0" smtClean="0">
                <a:solidFill>
                  <a:srgbClr val="000096"/>
                </a:solidFill>
                <a:latin typeface="Consolas" pitchFamily="49" charset="0"/>
              </a:rPr>
              <a:t>&gt;</a:t>
            </a:r>
            <a:r>
              <a:rPr lang="en-US" sz="1400" b="0" dirty="0" smtClean="0">
                <a:solidFill>
                  <a:srgbClr val="000000"/>
                </a:solidFill>
                <a:latin typeface="Consolas" pitchFamily="49" charset="0"/>
              </a:rPr>
              <a:t/>
            </a:r>
            <a:br>
              <a:rPr lang="en-US" sz="1400" b="0" dirty="0" smtClean="0">
                <a:solidFill>
                  <a:srgbClr val="000000"/>
                </a:solidFill>
                <a:latin typeface="Consolas" pitchFamily="49" charset="0"/>
              </a:rPr>
            </a:br>
            <a:r>
              <a:rPr lang="en-US" sz="1400" b="0" dirty="0" smtClean="0">
                <a:solidFill>
                  <a:srgbClr val="000000"/>
                </a:solidFill>
                <a:latin typeface="Consolas" pitchFamily="49" charset="0"/>
              </a:rPr>
              <a:t>  </a:t>
            </a:r>
            <a:r>
              <a:rPr lang="en-US" sz="1400" b="0" dirty="0" smtClean="0">
                <a:solidFill>
                  <a:srgbClr val="003296"/>
                </a:solidFill>
                <a:latin typeface="Consolas" pitchFamily="49" charset="0"/>
              </a:rPr>
              <a:t>&lt;</a:t>
            </a:r>
            <a:r>
              <a:rPr lang="en-US" sz="1400" b="0" dirty="0">
                <a:solidFill>
                  <a:srgbClr val="003296"/>
                </a:solidFill>
                <a:latin typeface="Consolas" pitchFamily="49" charset="0"/>
              </a:rPr>
              <a:t>xsd:annotation&gt;</a:t>
            </a:r>
            <a:r>
              <a:rPr lang="en-US" sz="1400" b="0" dirty="0">
                <a:solidFill>
                  <a:srgbClr val="000000"/>
                </a:solidFill>
                <a:latin typeface="Consolas" pitchFamily="49" charset="0"/>
              </a:rPr>
              <a:t/>
            </a:r>
            <a:br>
              <a:rPr lang="en-US" sz="1400" b="0" dirty="0">
                <a:solidFill>
                  <a:srgbClr val="000000"/>
                </a:solidFill>
                <a:latin typeface="Consolas" pitchFamily="49" charset="0"/>
              </a:rPr>
            </a:br>
            <a:r>
              <a:rPr lang="en-US" sz="1400" b="0" dirty="0">
                <a:solidFill>
                  <a:srgbClr val="000000"/>
                </a:solidFill>
                <a:latin typeface="Consolas" pitchFamily="49" charset="0"/>
              </a:rPr>
              <a:t>  </a:t>
            </a:r>
            <a:r>
              <a:rPr lang="en-US" sz="1400" b="0" dirty="0" smtClean="0">
                <a:solidFill>
                  <a:srgbClr val="000000"/>
                </a:solidFill>
                <a:latin typeface="Consolas" pitchFamily="49" charset="0"/>
              </a:rPr>
              <a:t>  </a:t>
            </a:r>
            <a:r>
              <a:rPr lang="en-US" sz="1400" b="0" dirty="0" smtClean="0">
                <a:solidFill>
                  <a:srgbClr val="003296"/>
                </a:solidFill>
                <a:latin typeface="Consolas" pitchFamily="49" charset="0"/>
              </a:rPr>
              <a:t>&lt;</a:t>
            </a:r>
            <a:r>
              <a:rPr lang="en-US" sz="1400" b="0" dirty="0">
                <a:solidFill>
                  <a:srgbClr val="003296"/>
                </a:solidFill>
                <a:latin typeface="Consolas" pitchFamily="49" charset="0"/>
              </a:rPr>
              <a:t>xsd:documentation&gt;</a:t>
            </a:r>
            <a:r>
              <a:rPr lang="en-US" sz="1400" b="0" dirty="0">
                <a:solidFill>
                  <a:srgbClr val="000000"/>
                </a:solidFill>
                <a:latin typeface="Consolas" pitchFamily="49" charset="0"/>
              </a:rPr>
              <a:t>The definition element </a:t>
            </a:r>
            <a:r>
              <a:rPr lang="en-US" sz="1400" b="0" dirty="0" smtClean="0">
                <a:solidFill>
                  <a:srgbClr val="000000"/>
                </a:solidFill>
                <a:latin typeface="Consolas" pitchFamily="49" charset="0"/>
              </a:rPr>
              <a:t>represents... </a:t>
            </a:r>
            <a:r>
              <a:rPr lang="en-US" sz="1400" b="0" dirty="0" smtClean="0">
                <a:solidFill>
                  <a:srgbClr val="003296"/>
                </a:solidFill>
                <a:latin typeface="Consolas" pitchFamily="49" charset="0"/>
              </a:rPr>
              <a:t>&lt;/</a:t>
            </a:r>
            <a:r>
              <a:rPr lang="en-US" sz="1400" b="0" dirty="0">
                <a:solidFill>
                  <a:srgbClr val="003296"/>
                </a:solidFill>
                <a:latin typeface="Consolas" pitchFamily="49" charset="0"/>
              </a:rPr>
              <a:t>xsd:documentation&gt;</a:t>
            </a:r>
            <a:r>
              <a:rPr lang="en-US" sz="1400" b="0" dirty="0">
                <a:solidFill>
                  <a:srgbClr val="000000"/>
                </a:solidFill>
                <a:latin typeface="Consolas" pitchFamily="49" charset="0"/>
              </a:rPr>
              <a:t/>
            </a:r>
            <a:br>
              <a:rPr lang="en-US" sz="1400" b="0" dirty="0">
                <a:solidFill>
                  <a:srgbClr val="000000"/>
                </a:solidFill>
                <a:latin typeface="Consolas" pitchFamily="49" charset="0"/>
              </a:rPr>
            </a:br>
            <a:r>
              <a:rPr lang="en-US" sz="1400" b="0" dirty="0">
                <a:solidFill>
                  <a:srgbClr val="000000"/>
                </a:solidFill>
                <a:latin typeface="Consolas" pitchFamily="49" charset="0"/>
              </a:rPr>
              <a:t>  </a:t>
            </a:r>
            <a:r>
              <a:rPr lang="en-US" sz="1400" b="0" dirty="0" smtClean="0">
                <a:solidFill>
                  <a:srgbClr val="003296"/>
                </a:solidFill>
                <a:latin typeface="Consolas" pitchFamily="49" charset="0"/>
              </a:rPr>
              <a:t>&lt;/</a:t>
            </a:r>
            <a:r>
              <a:rPr lang="en-US" sz="1400" b="0" dirty="0">
                <a:solidFill>
                  <a:srgbClr val="003296"/>
                </a:solidFill>
                <a:latin typeface="Consolas" pitchFamily="49" charset="0"/>
              </a:rPr>
              <a:t>xsd:annotation&gt;</a:t>
            </a:r>
            <a:r>
              <a:rPr lang="en-US" sz="1400" b="0" dirty="0">
                <a:solidFill>
                  <a:srgbClr val="000000"/>
                </a:solidFill>
                <a:latin typeface="Consolas" pitchFamily="49" charset="0"/>
              </a:rPr>
              <a:t/>
            </a:r>
            <a:br>
              <a:rPr lang="en-US" sz="1400" b="0" dirty="0">
                <a:solidFill>
                  <a:srgbClr val="000000"/>
                </a:solidFill>
                <a:latin typeface="Consolas" pitchFamily="49" charset="0"/>
              </a:rPr>
            </a:br>
            <a:r>
              <a:rPr lang="en-US" sz="1400" b="0" dirty="0" smtClean="0">
                <a:solidFill>
                  <a:srgbClr val="003296"/>
                </a:solidFill>
                <a:latin typeface="Consolas" pitchFamily="49" charset="0"/>
              </a:rPr>
              <a:t>&lt;/</a:t>
            </a:r>
            <a:r>
              <a:rPr lang="en-US" sz="1400" b="0" dirty="0">
                <a:solidFill>
                  <a:srgbClr val="003296"/>
                </a:solidFill>
                <a:latin typeface="Consolas" pitchFamily="49" charset="0"/>
              </a:rPr>
              <a:t>xsd:element&gt;</a:t>
            </a:r>
            <a:endParaRPr lang="en-US" sz="1400" b="0" dirty="0">
              <a:latin typeface="Consolas" pitchFamily="49" charset="0"/>
            </a:endParaRPr>
          </a:p>
        </p:txBody>
      </p:sp>
    </p:spTree>
    <p:extLst>
      <p:ext uri="{BB962C8B-B14F-4D97-AF65-F5344CB8AC3E}">
        <p14:creationId xmlns:p14="http://schemas.microsoft.com/office/powerpoint/2010/main" val="36547736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ounded Rectangle 19"/>
          <p:cNvSpPr/>
          <p:nvPr/>
        </p:nvSpPr>
        <p:spPr bwMode="auto">
          <a:xfrm>
            <a:off x="329360" y="4038600"/>
            <a:ext cx="8609988" cy="2168303"/>
          </a:xfrm>
          <a:prstGeom prst="roundRect">
            <a:avLst/>
          </a:prstGeom>
          <a:solidFill>
            <a:schemeClr val="accent1">
              <a:lumMod val="20000"/>
              <a:lumOff val="80000"/>
            </a:schemeClr>
          </a:solidFill>
          <a:ln w="6350">
            <a:solidFill>
              <a:schemeClr val="tx1"/>
            </a:solidFill>
            <a:miter lim="800000"/>
            <a:headEnd/>
            <a:tailEnd/>
          </a:ln>
          <a:effectLst>
            <a:glow rad="63500">
              <a:schemeClr val="accent1">
                <a:satMod val="175000"/>
                <a:alpha val="40000"/>
              </a:schemeClr>
            </a:glow>
          </a:effectLst>
        </p:spPr>
        <p:txBody>
          <a:bodyPr wrap="none" rtlCol="0" anchor="ctr"/>
          <a:lstStyle/>
          <a:p>
            <a:pPr algn="ctr" eaLnBrk="0" hangingPunct="0">
              <a:buClr>
                <a:srgbClr val="FDAA03"/>
              </a:buClr>
            </a:pPr>
            <a:endParaRPr lang="en-US" dirty="0"/>
          </a:p>
        </p:txBody>
      </p:sp>
      <p:sp>
        <p:nvSpPr>
          <p:cNvPr id="10" name="Rounded Rectangle 9"/>
          <p:cNvSpPr/>
          <p:nvPr/>
        </p:nvSpPr>
        <p:spPr bwMode="auto">
          <a:xfrm>
            <a:off x="329360" y="1183340"/>
            <a:ext cx="8609988" cy="2712385"/>
          </a:xfrm>
          <a:prstGeom prst="roundRect">
            <a:avLst/>
          </a:prstGeom>
          <a:solidFill>
            <a:schemeClr val="accent1">
              <a:lumMod val="20000"/>
              <a:lumOff val="80000"/>
            </a:schemeClr>
          </a:solidFill>
          <a:ln w="6350">
            <a:solidFill>
              <a:schemeClr val="tx1"/>
            </a:solidFill>
            <a:miter lim="800000"/>
            <a:headEnd/>
            <a:tailEnd/>
          </a:ln>
          <a:effectLst>
            <a:glow rad="63500">
              <a:schemeClr val="accent1">
                <a:satMod val="175000"/>
                <a:alpha val="40000"/>
              </a:schemeClr>
            </a:glow>
          </a:effectLst>
        </p:spPr>
        <p:txBody>
          <a:bodyPr wrap="none" rtlCol="0" anchor="ctr"/>
          <a:lstStyle/>
          <a:p>
            <a:pPr algn="ctr" eaLnBrk="0" hangingPunct="0">
              <a:buClr>
                <a:srgbClr val="FDAA03"/>
              </a:buClr>
            </a:pPr>
            <a:endParaRPr lang="en-US" dirty="0"/>
          </a:p>
        </p:txBody>
      </p:sp>
      <p:sp>
        <p:nvSpPr>
          <p:cNvPr id="2" name="Title 1"/>
          <p:cNvSpPr>
            <a:spLocks noGrp="1"/>
          </p:cNvSpPr>
          <p:nvPr>
            <p:ph type="title"/>
          </p:nvPr>
        </p:nvSpPr>
        <p:spPr/>
        <p:txBody>
          <a:bodyPr/>
          <a:lstStyle/>
          <a:p>
            <a:pPr lvl="2" algn="ctr"/>
            <a:r>
              <a:rPr lang="en-US" dirty="0"/>
              <a:t>How to </a:t>
            </a:r>
            <a:r>
              <a:rPr lang="en-US" dirty="0" smtClean="0"/>
              <a:t>Handle Container </a:t>
            </a:r>
            <a:r>
              <a:rPr lang="en-US" dirty="0"/>
              <a:t>C</a:t>
            </a:r>
            <a:r>
              <a:rPr lang="en-US" dirty="0" smtClean="0"/>
              <a:t>onstructs?</a:t>
            </a:r>
            <a:r>
              <a:rPr lang="en-US" dirty="0"/>
              <a:t/>
            </a:r>
            <a:br>
              <a:rPr lang="en-US" dirty="0"/>
            </a:br>
            <a:endParaRPr lang="en-US" dirty="0"/>
          </a:p>
        </p:txBody>
      </p:sp>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11</a:t>
            </a:fld>
            <a:endParaRPr lang="en-US" dirty="0"/>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p:txBody>
      </p:sp>
      <p:sp>
        <p:nvSpPr>
          <p:cNvPr id="5"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7"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11" name="TextBox 10"/>
          <p:cNvSpPr txBox="1"/>
          <p:nvPr/>
        </p:nvSpPr>
        <p:spPr>
          <a:xfrm>
            <a:off x="-100947" y="1196855"/>
            <a:ext cx="2534194" cy="369332"/>
          </a:xfrm>
          <a:prstGeom prst="rect">
            <a:avLst/>
          </a:prstGeom>
          <a:noFill/>
        </p:spPr>
        <p:txBody>
          <a:bodyPr wrap="square" rtlCol="0">
            <a:spAutoFit/>
          </a:bodyPr>
          <a:lstStyle/>
          <a:p>
            <a:pPr algn="ctr"/>
            <a:r>
              <a:rPr lang="en-US" dirty="0"/>
              <a:t>i</a:t>
            </a:r>
            <a:r>
              <a:rPr lang="en-US" dirty="0" smtClean="0"/>
              <a:t>nclude</a:t>
            </a:r>
            <a:endParaRPr lang="en-US" dirty="0"/>
          </a:p>
        </p:txBody>
      </p:sp>
      <p:sp>
        <p:nvSpPr>
          <p:cNvPr id="23" name="TextBox 22"/>
          <p:cNvSpPr txBox="1"/>
          <p:nvPr/>
        </p:nvSpPr>
        <p:spPr>
          <a:xfrm>
            <a:off x="69384" y="4247166"/>
            <a:ext cx="2534194" cy="369332"/>
          </a:xfrm>
          <a:prstGeom prst="rect">
            <a:avLst/>
          </a:prstGeom>
          <a:noFill/>
        </p:spPr>
        <p:txBody>
          <a:bodyPr wrap="square" rtlCol="0">
            <a:spAutoFit/>
          </a:bodyPr>
          <a:lstStyle/>
          <a:p>
            <a:pPr algn="ctr"/>
            <a:r>
              <a:rPr lang="en-US" dirty="0" smtClean="0"/>
              <a:t>don't include</a:t>
            </a:r>
            <a:endParaRPr lang="en-US" dirty="0"/>
          </a:p>
        </p:txBody>
      </p:sp>
      <p:pic>
        <p:nvPicPr>
          <p:cNvPr id="3155" name="Picture 8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6182" y="4107198"/>
            <a:ext cx="5456344" cy="2031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59" name="Picture 8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6182" y="1273055"/>
            <a:ext cx="5764852" cy="21065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61" name="Picture 8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33148" y="3461427"/>
            <a:ext cx="4624895" cy="434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775686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Representation in schema</a:t>
            </a:r>
          </a:p>
          <a:p>
            <a:pPr marL="0" indent="0">
              <a:buNone/>
            </a:pPr>
            <a:endParaRPr lang="en-US" dirty="0"/>
          </a:p>
        </p:txBody>
      </p:sp>
      <p:sp>
        <p:nvSpPr>
          <p:cNvPr id="20" name="Content Placeholder 2"/>
          <p:cNvSpPr txBox="1">
            <a:spLocks/>
          </p:cNvSpPr>
          <p:nvPr/>
        </p:nvSpPr>
        <p:spPr bwMode="auto">
          <a:xfrm>
            <a:off x="698509" y="1110593"/>
            <a:ext cx="7764551" cy="513867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27013" indent="-227013" algn="l" rtl="0" eaLnBrk="1" fontAlgn="base" hangingPunct="1">
              <a:lnSpc>
                <a:spcPts val="2000"/>
              </a:lnSpc>
              <a:spcBef>
                <a:spcPct val="0"/>
              </a:spcBef>
              <a:spcAft>
                <a:spcPts val="800"/>
              </a:spcAft>
              <a:buClr>
                <a:srgbClr val="FDAA03"/>
              </a:buClr>
              <a:buSzPct val="100000"/>
              <a:buFont typeface="Arial" pitchFamily="34" charset="0"/>
              <a:buChar char="■"/>
              <a:defRPr sz="2000" b="1">
                <a:solidFill>
                  <a:schemeClr val="tx1"/>
                </a:solidFill>
                <a:latin typeface="+mn-lt"/>
                <a:ea typeface="+mn-ea"/>
                <a:cs typeface="+mn-cs"/>
              </a:defRPr>
            </a:lvl1pPr>
            <a:lvl2pPr marL="568325" indent="-227013" algn="l" rtl="0" eaLnBrk="1" fontAlgn="base" hangingPunct="1">
              <a:lnSpc>
                <a:spcPts val="1800"/>
              </a:lnSpc>
              <a:spcBef>
                <a:spcPct val="0"/>
              </a:spcBef>
              <a:spcAft>
                <a:spcPts val="800"/>
              </a:spcAft>
              <a:buClr>
                <a:srgbClr val="FDAA03"/>
              </a:buClr>
              <a:buFont typeface="Arial" charset="0"/>
              <a:buChar char="–"/>
              <a:defRPr b="1">
                <a:solidFill>
                  <a:schemeClr val="tx1"/>
                </a:solidFill>
                <a:latin typeface="+mn-lt"/>
              </a:defRPr>
            </a:lvl2pPr>
            <a:lvl3pPr marL="909638" indent="-168275" algn="l" rtl="0" eaLnBrk="1" fontAlgn="base" hangingPunct="1">
              <a:lnSpc>
                <a:spcPts val="1600"/>
              </a:lnSpc>
              <a:spcBef>
                <a:spcPct val="0"/>
              </a:spcBef>
              <a:spcAft>
                <a:spcPts val="800"/>
              </a:spcAft>
              <a:buClr>
                <a:srgbClr val="FDAA03"/>
              </a:buClr>
              <a:buSzPct val="100000"/>
              <a:buFont typeface="Arial" charset="0"/>
              <a:buChar char="■"/>
              <a:defRPr sz="1600" b="1">
                <a:solidFill>
                  <a:schemeClr val="tx1"/>
                </a:solidFill>
                <a:latin typeface="+mn-lt"/>
              </a:defRPr>
            </a:lvl3pPr>
            <a:lvl4pPr marL="1143000" indent="-114300" algn="l" rtl="0" eaLnBrk="1" fontAlgn="base" hangingPunct="1">
              <a:lnSpc>
                <a:spcPts val="1400"/>
              </a:lnSpc>
              <a:spcBef>
                <a:spcPct val="0"/>
              </a:spcBef>
              <a:spcAft>
                <a:spcPts val="800"/>
              </a:spcAft>
              <a:buClr>
                <a:srgbClr val="FDAA03"/>
              </a:buClr>
              <a:buFont typeface="Arial" charset="0"/>
              <a:buChar char="­"/>
              <a:defRPr sz="1400" b="1">
                <a:solidFill>
                  <a:schemeClr val="tx1"/>
                </a:solidFill>
                <a:latin typeface="+mn-lt"/>
              </a:defRPr>
            </a:lvl4pPr>
            <a:lvl5pPr marL="1371600" indent="-114300" algn="l" rtl="0" eaLnBrk="1" fontAlgn="base" hangingPunct="1">
              <a:lnSpc>
                <a:spcPts val="1200"/>
              </a:lnSpc>
              <a:spcBef>
                <a:spcPct val="0"/>
              </a:spcBef>
              <a:spcAft>
                <a:spcPts val="800"/>
              </a:spcAft>
              <a:buClr>
                <a:srgbClr val="FDAA03"/>
              </a:buClr>
              <a:buSzPct val="70000"/>
              <a:buFont typeface="Arial" charset="0"/>
              <a:buChar char="■"/>
              <a:defRPr sz="1200" b="1">
                <a:solidFill>
                  <a:schemeClr val="tx1"/>
                </a:solidFill>
                <a:latin typeface="+mn-lt"/>
              </a:defRPr>
            </a:lvl5pPr>
            <a:lvl6pPr marL="18288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6pPr>
            <a:lvl7pPr marL="22860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7pPr>
            <a:lvl8pPr marL="27432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8pPr>
            <a:lvl9pPr marL="3200400" indent="-114300" algn="l" rtl="0" eaLnBrk="1" fontAlgn="base" hangingPunct="1">
              <a:lnSpc>
                <a:spcPts val="1200"/>
              </a:lnSpc>
              <a:spcBef>
                <a:spcPct val="0"/>
              </a:spcBef>
              <a:spcAft>
                <a:spcPts val="800"/>
              </a:spcAft>
              <a:buClr>
                <a:srgbClr val="FDAA03"/>
              </a:buClr>
              <a:buSzPct val="50000"/>
              <a:buFont typeface="Wingdings" pitchFamily="2" charset="2"/>
              <a:buChar char="n"/>
              <a:defRPr sz="1200" b="1">
                <a:solidFill>
                  <a:schemeClr val="tx1"/>
                </a:solidFill>
                <a:latin typeface="+mn-lt"/>
              </a:defRPr>
            </a:lvl9pPr>
          </a:lstStyle>
          <a:p>
            <a:r>
              <a:rPr lang="en-US" dirty="0" smtClean="0"/>
              <a:t>Representation in specification</a:t>
            </a:r>
          </a:p>
          <a:p>
            <a:pPr marL="0" indent="0">
              <a:buFont typeface="Arial" pitchFamily="34" charset="0"/>
              <a:buNone/>
            </a:pPr>
            <a:endParaRPr lang="en-US" dirty="0"/>
          </a:p>
        </p:txBody>
      </p:sp>
      <p:sp>
        <p:nvSpPr>
          <p:cNvPr id="2" name="Title 1"/>
          <p:cNvSpPr>
            <a:spLocks noGrp="1"/>
          </p:cNvSpPr>
          <p:nvPr>
            <p:ph type="title"/>
          </p:nvPr>
        </p:nvSpPr>
        <p:spPr/>
        <p:txBody>
          <a:bodyPr/>
          <a:lstStyle/>
          <a:p>
            <a:pPr lvl="2" algn="ctr"/>
            <a:r>
              <a:rPr lang="en-US" dirty="0"/>
              <a:t>How to </a:t>
            </a:r>
            <a:r>
              <a:rPr lang="en-US" dirty="0" smtClean="0"/>
              <a:t>Handle </a:t>
            </a:r>
            <a:r>
              <a:rPr lang="en-US" dirty="0"/>
              <a:t>the </a:t>
            </a:r>
            <a:r>
              <a:rPr lang="en-US" dirty="0" smtClean="0"/>
              <a:t>Datatypes</a:t>
            </a:r>
            <a:r>
              <a:rPr lang="en-US" dirty="0"/>
              <a:t>?  </a:t>
            </a:r>
            <a:br>
              <a:rPr lang="en-US" dirty="0"/>
            </a:br>
            <a:endParaRPr lang="en-US" dirty="0"/>
          </a:p>
        </p:txBody>
      </p:sp>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12</a:t>
            </a:fld>
            <a:endParaRPr lang="en-US" dirty="0"/>
          </a:p>
        </p:txBody>
      </p:sp>
      <p:sp>
        <p:nvSpPr>
          <p:cNvPr id="5" name="Rounded Rectangle 4"/>
          <p:cNvSpPr/>
          <p:nvPr/>
        </p:nvSpPr>
        <p:spPr bwMode="auto">
          <a:xfrm>
            <a:off x="876300" y="1590675"/>
            <a:ext cx="7362825" cy="4533900"/>
          </a:xfrm>
          <a:prstGeom prst="roundRect">
            <a:avLst/>
          </a:prstGeom>
          <a:solidFill>
            <a:schemeClr val="bg1">
              <a:lumMod val="95000"/>
            </a:schemeClr>
          </a:solidFill>
          <a:ln w="6350">
            <a:solidFill>
              <a:schemeClr val="tx1"/>
            </a:solidFill>
            <a:miter lim="800000"/>
            <a:headEnd/>
            <a:tailEnd/>
          </a:ln>
          <a:effectLst>
            <a:glow rad="101600">
              <a:schemeClr val="bg1">
                <a:lumMod val="65000"/>
                <a:alpha val="60000"/>
              </a:schemeClr>
            </a:glow>
          </a:effectLst>
        </p:spPr>
        <p:txBody>
          <a:bodyPr wrap="none" rtlCol="0" anchor="ctr"/>
          <a:lstStyle/>
          <a:p>
            <a:pPr algn="ctr" eaLnBrk="0" hangingPunct="0">
              <a:buClr>
                <a:srgbClr val="FDAA03"/>
              </a:buClr>
            </a:pPr>
            <a:endParaRPr lang="en-US" dirty="0"/>
          </a:p>
        </p:txBody>
      </p:sp>
      <p:sp>
        <p:nvSpPr>
          <p:cNvPr id="7" name="Rounded Rectangle 6"/>
          <p:cNvSpPr/>
          <p:nvPr/>
        </p:nvSpPr>
        <p:spPr bwMode="auto">
          <a:xfrm>
            <a:off x="971550" y="2124074"/>
            <a:ext cx="3514725" cy="3819526"/>
          </a:xfrm>
          <a:prstGeom prst="roundRect">
            <a:avLst/>
          </a:prstGeom>
          <a:solidFill>
            <a:schemeClr val="accent1">
              <a:lumMod val="20000"/>
              <a:lumOff val="80000"/>
            </a:schemeClr>
          </a:solidFill>
          <a:ln w="6350">
            <a:solidFill>
              <a:schemeClr val="tx1"/>
            </a:solidFill>
            <a:miter lim="800000"/>
            <a:headEnd/>
            <a:tailEnd/>
          </a:ln>
          <a:effectLst>
            <a:glow rad="63500">
              <a:schemeClr val="accent1">
                <a:satMod val="175000"/>
                <a:alpha val="40000"/>
              </a:schemeClr>
            </a:glow>
          </a:effectLst>
        </p:spPr>
        <p:txBody>
          <a:bodyPr wrap="none" rtlCol="0" anchor="ctr"/>
          <a:lstStyle/>
          <a:p>
            <a:pPr eaLnBrk="0" hangingPunct="0">
              <a:buClr>
                <a:srgbClr val="FDAA03"/>
              </a:buClr>
            </a:pPr>
            <a:endParaRPr lang="en-US" sz="1200" dirty="0"/>
          </a:p>
        </p:txBody>
      </p:sp>
      <p:sp>
        <p:nvSpPr>
          <p:cNvPr id="8" name="Rounded Rectangle 7"/>
          <p:cNvSpPr/>
          <p:nvPr/>
        </p:nvSpPr>
        <p:spPr bwMode="auto">
          <a:xfrm>
            <a:off x="4638675" y="2124074"/>
            <a:ext cx="3482975" cy="3819525"/>
          </a:xfrm>
          <a:prstGeom prst="roundRect">
            <a:avLst/>
          </a:prstGeom>
          <a:solidFill>
            <a:schemeClr val="accent1">
              <a:lumMod val="20000"/>
              <a:lumOff val="80000"/>
            </a:schemeClr>
          </a:solidFill>
          <a:ln w="6350">
            <a:solidFill>
              <a:schemeClr val="tx1"/>
            </a:solidFill>
            <a:miter lim="800000"/>
            <a:headEnd/>
            <a:tailEnd/>
          </a:ln>
          <a:effectLst>
            <a:glow rad="63500">
              <a:schemeClr val="accent1">
                <a:satMod val="175000"/>
                <a:alpha val="40000"/>
              </a:schemeClr>
            </a:glow>
          </a:effectLst>
        </p:spPr>
        <p:txBody>
          <a:bodyPr wrap="none" rtlCol="0" anchor="ctr"/>
          <a:lstStyle/>
          <a:p>
            <a:pPr algn="ctr" eaLnBrk="0" hangingPunct="0">
              <a:buClr>
                <a:srgbClr val="FDAA03"/>
              </a:buClr>
            </a:pPr>
            <a:endParaRPr lang="en-US" sz="1200" dirty="0"/>
          </a:p>
        </p:txBody>
      </p:sp>
      <p:sp>
        <p:nvSpPr>
          <p:cNvPr id="9" name="TextBox 8"/>
          <p:cNvSpPr txBox="1"/>
          <p:nvPr/>
        </p:nvSpPr>
        <p:spPr>
          <a:xfrm>
            <a:off x="3200400" y="1704975"/>
            <a:ext cx="2762250" cy="369332"/>
          </a:xfrm>
          <a:prstGeom prst="rect">
            <a:avLst/>
          </a:prstGeom>
          <a:noFill/>
        </p:spPr>
        <p:txBody>
          <a:bodyPr wrap="square" rtlCol="0">
            <a:spAutoFit/>
          </a:bodyPr>
          <a:lstStyle/>
          <a:p>
            <a:pPr algn="ctr"/>
            <a:r>
              <a:rPr lang="en-US" dirty="0" smtClean="0"/>
              <a:t>DatatypeEnumeration</a:t>
            </a:r>
            <a:endParaRPr lang="en-US" dirty="0"/>
          </a:p>
        </p:txBody>
      </p:sp>
      <p:sp>
        <p:nvSpPr>
          <p:cNvPr id="10" name="TextBox 9"/>
          <p:cNvSpPr txBox="1"/>
          <p:nvPr/>
        </p:nvSpPr>
        <p:spPr>
          <a:xfrm>
            <a:off x="1400175" y="2241471"/>
            <a:ext cx="2762250" cy="276999"/>
          </a:xfrm>
          <a:prstGeom prst="rect">
            <a:avLst/>
          </a:prstGeom>
          <a:noFill/>
        </p:spPr>
        <p:txBody>
          <a:bodyPr wrap="square" rtlCol="0">
            <a:spAutoFit/>
          </a:bodyPr>
          <a:lstStyle/>
          <a:p>
            <a:pPr algn="ctr"/>
            <a:r>
              <a:rPr lang="en-US" sz="1200" dirty="0" smtClean="0"/>
              <a:t>SimpleDatatypeEnumeration</a:t>
            </a:r>
            <a:endParaRPr lang="en-US" sz="1200" dirty="0"/>
          </a:p>
        </p:txBody>
      </p:sp>
      <p:sp>
        <p:nvSpPr>
          <p:cNvPr id="11" name="TextBox 10"/>
          <p:cNvSpPr txBox="1"/>
          <p:nvPr/>
        </p:nvSpPr>
        <p:spPr>
          <a:xfrm>
            <a:off x="4962525" y="2226707"/>
            <a:ext cx="2762250" cy="276999"/>
          </a:xfrm>
          <a:prstGeom prst="rect">
            <a:avLst/>
          </a:prstGeom>
          <a:noFill/>
        </p:spPr>
        <p:txBody>
          <a:bodyPr wrap="square" rtlCol="0">
            <a:spAutoFit/>
          </a:bodyPr>
          <a:lstStyle/>
          <a:p>
            <a:pPr algn="ctr"/>
            <a:r>
              <a:rPr lang="en-US" sz="1200" dirty="0" smtClean="0"/>
              <a:t>ComplexDatatypeEnumeration</a:t>
            </a:r>
            <a:endParaRPr lang="en-US" sz="1200" dirty="0"/>
          </a:p>
        </p:txBody>
      </p:sp>
      <p:sp>
        <p:nvSpPr>
          <p:cNvPr id="14" name="TextBox 13"/>
          <p:cNvSpPr txBox="1"/>
          <p:nvPr/>
        </p:nvSpPr>
        <p:spPr>
          <a:xfrm>
            <a:off x="1076325" y="2974775"/>
            <a:ext cx="1704975" cy="2462213"/>
          </a:xfrm>
          <a:prstGeom prst="rect">
            <a:avLst/>
          </a:prstGeom>
          <a:noFill/>
        </p:spPr>
        <p:txBody>
          <a:bodyPr wrap="square" rtlCol="0">
            <a:spAutoFit/>
          </a:bodyPr>
          <a:lstStyle/>
          <a:p>
            <a:pPr marL="285750" indent="-285750">
              <a:buFont typeface="Arial" pitchFamily="34" charset="0"/>
              <a:buChar char="•"/>
            </a:pPr>
            <a:r>
              <a:rPr lang="en-US" sz="1400" b="0" dirty="0" smtClean="0"/>
              <a:t>binary</a:t>
            </a:r>
          </a:p>
          <a:p>
            <a:endParaRPr lang="en-US" sz="1400" b="0" dirty="0" smtClean="0"/>
          </a:p>
          <a:p>
            <a:pPr marL="285750" indent="-285750">
              <a:buFont typeface="Arial" pitchFamily="34" charset="0"/>
              <a:buChar char="•"/>
            </a:pPr>
            <a:r>
              <a:rPr lang="en-US" sz="1400" b="0" dirty="0" smtClean="0"/>
              <a:t>boolean</a:t>
            </a:r>
          </a:p>
          <a:p>
            <a:endParaRPr lang="en-US" sz="1400" b="0" dirty="0" smtClean="0"/>
          </a:p>
          <a:p>
            <a:pPr marL="285750" indent="-285750">
              <a:buFont typeface="Arial" pitchFamily="34" charset="0"/>
              <a:buChar char="•"/>
            </a:pPr>
            <a:r>
              <a:rPr lang="en-US" sz="1400" b="0" dirty="0" smtClean="0"/>
              <a:t>evr_string</a:t>
            </a:r>
          </a:p>
          <a:p>
            <a:endParaRPr lang="en-US" sz="1400" b="0" dirty="0" smtClean="0"/>
          </a:p>
          <a:p>
            <a:pPr marL="285750" indent="-285750">
              <a:buFont typeface="Arial" pitchFamily="34" charset="0"/>
              <a:buChar char="•"/>
            </a:pPr>
            <a:r>
              <a:rPr lang="en-US" sz="1400" b="0" dirty="0" smtClean="0"/>
              <a:t>fileset_revision</a:t>
            </a:r>
          </a:p>
          <a:p>
            <a:endParaRPr lang="en-US" sz="1400" b="0" dirty="0" smtClean="0"/>
          </a:p>
          <a:p>
            <a:pPr marL="285750" indent="-285750">
              <a:buFont typeface="Arial" pitchFamily="34" charset="0"/>
              <a:buChar char="•"/>
            </a:pPr>
            <a:r>
              <a:rPr lang="en-US" sz="1400" b="0" dirty="0"/>
              <a:t>f</a:t>
            </a:r>
            <a:r>
              <a:rPr lang="en-US" sz="1400" b="0" dirty="0" smtClean="0"/>
              <a:t>loat</a:t>
            </a:r>
          </a:p>
          <a:p>
            <a:pPr marL="285750" indent="-285750">
              <a:buFont typeface="Arial" pitchFamily="34" charset="0"/>
              <a:buChar char="•"/>
            </a:pPr>
            <a:endParaRPr lang="en-US" sz="1400" b="0" dirty="0" smtClean="0"/>
          </a:p>
          <a:p>
            <a:pPr marL="285750" indent="-285750">
              <a:buFont typeface="Arial" pitchFamily="34" charset="0"/>
              <a:buChar char="•"/>
            </a:pPr>
            <a:r>
              <a:rPr lang="en-US" sz="1400" b="0" dirty="0"/>
              <a:t>i</a:t>
            </a:r>
            <a:r>
              <a:rPr lang="en-US" sz="1400" b="0" dirty="0" smtClean="0"/>
              <a:t>os_version</a:t>
            </a:r>
            <a:endParaRPr lang="en-US" sz="1400" b="0" dirty="0"/>
          </a:p>
        </p:txBody>
      </p:sp>
      <p:sp>
        <p:nvSpPr>
          <p:cNvPr id="15" name="TextBox 14"/>
          <p:cNvSpPr txBox="1"/>
          <p:nvPr/>
        </p:nvSpPr>
        <p:spPr>
          <a:xfrm>
            <a:off x="2781300" y="2971171"/>
            <a:ext cx="1704975" cy="2031325"/>
          </a:xfrm>
          <a:prstGeom prst="rect">
            <a:avLst/>
          </a:prstGeom>
          <a:noFill/>
        </p:spPr>
        <p:txBody>
          <a:bodyPr wrap="square" rtlCol="0">
            <a:spAutoFit/>
          </a:bodyPr>
          <a:lstStyle/>
          <a:p>
            <a:pPr marL="285750" indent="-285750">
              <a:buFont typeface="Arial" pitchFamily="34" charset="0"/>
              <a:buChar char="•"/>
            </a:pPr>
            <a:r>
              <a:rPr lang="en-US" sz="1400" b="0" dirty="0" smtClean="0"/>
              <a:t>int</a:t>
            </a:r>
          </a:p>
          <a:p>
            <a:pPr marL="285750" indent="-285750">
              <a:buFont typeface="Arial" pitchFamily="34" charset="0"/>
              <a:buChar char="•"/>
            </a:pPr>
            <a:endParaRPr lang="en-US" sz="1400" b="0" dirty="0" smtClean="0"/>
          </a:p>
          <a:p>
            <a:pPr marL="285750" indent="-285750">
              <a:buFont typeface="Arial" pitchFamily="34" charset="0"/>
              <a:buChar char="•"/>
            </a:pPr>
            <a:r>
              <a:rPr lang="en-US" sz="1400" b="0" dirty="0" smtClean="0"/>
              <a:t>ipv4_address</a:t>
            </a:r>
          </a:p>
          <a:p>
            <a:pPr marL="285750" indent="-285750">
              <a:buFont typeface="Arial" pitchFamily="34" charset="0"/>
              <a:buChar char="•"/>
            </a:pPr>
            <a:endParaRPr lang="en-US" sz="1400" b="0" dirty="0" smtClean="0"/>
          </a:p>
          <a:p>
            <a:pPr marL="285750" indent="-285750">
              <a:buFont typeface="Arial" pitchFamily="34" charset="0"/>
              <a:buChar char="•"/>
            </a:pPr>
            <a:r>
              <a:rPr lang="en-US" sz="1400" b="0" dirty="0" smtClean="0"/>
              <a:t>ipv6_address</a:t>
            </a:r>
          </a:p>
          <a:p>
            <a:pPr marL="285750" indent="-285750">
              <a:buFont typeface="Arial" pitchFamily="34" charset="0"/>
              <a:buChar char="•"/>
            </a:pPr>
            <a:endParaRPr lang="en-US" sz="1400" b="0" dirty="0" smtClean="0"/>
          </a:p>
          <a:p>
            <a:pPr marL="285750" indent="-285750">
              <a:buFont typeface="Arial" pitchFamily="34" charset="0"/>
              <a:buChar char="•"/>
            </a:pPr>
            <a:r>
              <a:rPr lang="en-US" sz="1400" b="0" dirty="0"/>
              <a:t>s</a:t>
            </a:r>
            <a:r>
              <a:rPr lang="en-US" sz="1400" b="0" dirty="0" smtClean="0"/>
              <a:t>tring</a:t>
            </a:r>
          </a:p>
          <a:p>
            <a:pPr marL="285750" indent="-285750">
              <a:buFont typeface="Arial" pitchFamily="34" charset="0"/>
              <a:buChar char="•"/>
            </a:pPr>
            <a:endParaRPr lang="en-US" sz="1400" b="0" dirty="0" smtClean="0"/>
          </a:p>
          <a:p>
            <a:pPr marL="285750" indent="-285750">
              <a:buFont typeface="Arial" pitchFamily="34" charset="0"/>
              <a:buChar char="•"/>
            </a:pPr>
            <a:r>
              <a:rPr lang="en-US" sz="1400" b="0" dirty="0" smtClean="0"/>
              <a:t>version</a:t>
            </a:r>
            <a:endParaRPr lang="en-US" sz="1400" b="0" dirty="0"/>
          </a:p>
        </p:txBody>
      </p:sp>
      <p:sp>
        <p:nvSpPr>
          <p:cNvPr id="16" name="TextBox 15"/>
          <p:cNvSpPr txBox="1"/>
          <p:nvPr/>
        </p:nvSpPr>
        <p:spPr>
          <a:xfrm>
            <a:off x="4781550" y="2941345"/>
            <a:ext cx="1704975" cy="307777"/>
          </a:xfrm>
          <a:prstGeom prst="rect">
            <a:avLst/>
          </a:prstGeom>
          <a:noFill/>
        </p:spPr>
        <p:txBody>
          <a:bodyPr wrap="square" rtlCol="0">
            <a:spAutoFit/>
          </a:bodyPr>
          <a:lstStyle/>
          <a:p>
            <a:pPr marL="285750" indent="-285750">
              <a:buFont typeface="Arial" pitchFamily="34" charset="0"/>
              <a:buChar char="•"/>
            </a:pPr>
            <a:r>
              <a:rPr lang="en-US" sz="1400" b="0" dirty="0" smtClean="0"/>
              <a:t>record</a:t>
            </a:r>
            <a:endParaRPr lang="en-US" sz="1400" b="0" dirty="0"/>
          </a:p>
        </p:txBody>
      </p:sp>
      <p:sp>
        <p:nvSpPr>
          <p:cNvPr id="17" name="TextBox 16"/>
          <p:cNvSpPr txBox="1"/>
          <p:nvPr/>
        </p:nvSpPr>
        <p:spPr>
          <a:xfrm>
            <a:off x="1928812" y="2802730"/>
            <a:ext cx="1704975" cy="2462213"/>
          </a:xfrm>
          <a:prstGeom prst="rect">
            <a:avLst/>
          </a:prstGeom>
          <a:noFill/>
        </p:spPr>
        <p:txBody>
          <a:bodyPr wrap="square" rtlCol="0">
            <a:spAutoFit/>
          </a:bodyPr>
          <a:lstStyle/>
          <a:p>
            <a:pPr marL="285750" indent="-285750">
              <a:buFont typeface="Arial" pitchFamily="34" charset="0"/>
              <a:buChar char="•"/>
            </a:pPr>
            <a:r>
              <a:rPr lang="en-US" sz="1400" b="0" dirty="0" smtClean="0"/>
              <a:t>binary</a:t>
            </a:r>
          </a:p>
          <a:p>
            <a:endParaRPr lang="en-US" sz="1400" b="0" dirty="0" smtClean="0"/>
          </a:p>
          <a:p>
            <a:pPr marL="285750" indent="-285750">
              <a:buFont typeface="Arial" pitchFamily="34" charset="0"/>
              <a:buChar char="•"/>
            </a:pPr>
            <a:r>
              <a:rPr lang="en-US" sz="1400" b="0" dirty="0" smtClean="0"/>
              <a:t>boolean</a:t>
            </a:r>
          </a:p>
          <a:p>
            <a:endParaRPr lang="en-US" sz="1400" b="0" dirty="0" smtClean="0"/>
          </a:p>
          <a:p>
            <a:pPr marL="285750" indent="-285750">
              <a:buFont typeface="Arial" pitchFamily="34" charset="0"/>
              <a:buChar char="•"/>
            </a:pPr>
            <a:r>
              <a:rPr lang="en-US" sz="1400" b="0" dirty="0" smtClean="0"/>
              <a:t>evr_string</a:t>
            </a:r>
          </a:p>
          <a:p>
            <a:endParaRPr lang="en-US" sz="1400" b="0" dirty="0" smtClean="0"/>
          </a:p>
          <a:p>
            <a:pPr marL="285750" indent="-285750">
              <a:buFont typeface="Arial" pitchFamily="34" charset="0"/>
              <a:buChar char="•"/>
            </a:pPr>
            <a:r>
              <a:rPr lang="en-US" sz="1400" b="0" dirty="0" smtClean="0"/>
              <a:t>fileset_revision</a:t>
            </a:r>
          </a:p>
          <a:p>
            <a:endParaRPr lang="en-US" sz="1400" b="0" dirty="0" smtClean="0"/>
          </a:p>
          <a:p>
            <a:pPr marL="285750" indent="-285750">
              <a:buFont typeface="Arial" pitchFamily="34" charset="0"/>
              <a:buChar char="•"/>
            </a:pPr>
            <a:r>
              <a:rPr lang="en-US" sz="1400" b="0" dirty="0"/>
              <a:t>f</a:t>
            </a:r>
            <a:r>
              <a:rPr lang="en-US" sz="1400" b="0" dirty="0" smtClean="0"/>
              <a:t>loat</a:t>
            </a:r>
          </a:p>
          <a:p>
            <a:pPr marL="285750" indent="-285750">
              <a:buFont typeface="Arial" pitchFamily="34" charset="0"/>
              <a:buChar char="•"/>
            </a:pPr>
            <a:endParaRPr lang="en-US" sz="1400" b="0" dirty="0" smtClean="0"/>
          </a:p>
          <a:p>
            <a:pPr marL="285750" indent="-285750">
              <a:buFont typeface="Arial" pitchFamily="34" charset="0"/>
              <a:buChar char="•"/>
            </a:pPr>
            <a:r>
              <a:rPr lang="en-US" sz="1400" b="0" dirty="0"/>
              <a:t>i</a:t>
            </a:r>
            <a:r>
              <a:rPr lang="en-US" sz="1400" b="0" dirty="0" smtClean="0"/>
              <a:t>os_version</a:t>
            </a:r>
            <a:endParaRPr lang="en-US" sz="1400" b="0" dirty="0"/>
          </a:p>
        </p:txBody>
      </p:sp>
      <p:sp>
        <p:nvSpPr>
          <p:cNvPr id="18" name="TextBox 17"/>
          <p:cNvSpPr txBox="1"/>
          <p:nvPr/>
        </p:nvSpPr>
        <p:spPr>
          <a:xfrm>
            <a:off x="5527674" y="2802729"/>
            <a:ext cx="1704975" cy="2462213"/>
          </a:xfrm>
          <a:prstGeom prst="rect">
            <a:avLst/>
          </a:prstGeom>
          <a:noFill/>
        </p:spPr>
        <p:txBody>
          <a:bodyPr wrap="square" rtlCol="0">
            <a:spAutoFit/>
          </a:bodyPr>
          <a:lstStyle/>
          <a:p>
            <a:pPr marL="285750" indent="-285750">
              <a:buFont typeface="Arial" pitchFamily="34" charset="0"/>
              <a:buChar char="•"/>
            </a:pPr>
            <a:r>
              <a:rPr lang="en-US" sz="1400" b="0" dirty="0" smtClean="0"/>
              <a:t>int</a:t>
            </a:r>
          </a:p>
          <a:p>
            <a:pPr marL="285750" indent="-285750">
              <a:buFont typeface="Arial" pitchFamily="34" charset="0"/>
              <a:buChar char="•"/>
            </a:pPr>
            <a:endParaRPr lang="en-US" sz="1400" b="0" dirty="0" smtClean="0"/>
          </a:p>
          <a:p>
            <a:pPr marL="285750" indent="-285750">
              <a:buFont typeface="Arial" pitchFamily="34" charset="0"/>
              <a:buChar char="•"/>
            </a:pPr>
            <a:r>
              <a:rPr lang="en-US" sz="1400" b="0" dirty="0" smtClean="0"/>
              <a:t>ipv4_address</a:t>
            </a:r>
          </a:p>
          <a:p>
            <a:pPr marL="285750" indent="-285750">
              <a:buFont typeface="Arial" pitchFamily="34" charset="0"/>
              <a:buChar char="•"/>
            </a:pPr>
            <a:endParaRPr lang="en-US" sz="1400" b="0" dirty="0" smtClean="0"/>
          </a:p>
          <a:p>
            <a:pPr marL="285750" indent="-285750">
              <a:buFont typeface="Arial" pitchFamily="34" charset="0"/>
              <a:buChar char="•"/>
            </a:pPr>
            <a:r>
              <a:rPr lang="en-US" sz="1400" b="0" dirty="0" smtClean="0"/>
              <a:t>ipv6_address</a:t>
            </a:r>
          </a:p>
          <a:p>
            <a:pPr marL="285750" indent="-285750">
              <a:buFont typeface="Arial" pitchFamily="34" charset="0"/>
              <a:buChar char="•"/>
            </a:pPr>
            <a:endParaRPr lang="en-US" sz="1400" b="0" dirty="0" smtClean="0"/>
          </a:p>
          <a:p>
            <a:pPr marL="285750" indent="-285750">
              <a:buFont typeface="Arial" pitchFamily="34" charset="0"/>
              <a:buChar char="•"/>
            </a:pPr>
            <a:r>
              <a:rPr lang="en-US" sz="1400" b="0" dirty="0"/>
              <a:t>s</a:t>
            </a:r>
            <a:r>
              <a:rPr lang="en-US" sz="1400" b="0" dirty="0" smtClean="0"/>
              <a:t>tring</a:t>
            </a:r>
          </a:p>
          <a:p>
            <a:pPr marL="285750" indent="-285750">
              <a:buFont typeface="Arial" pitchFamily="34" charset="0"/>
              <a:buChar char="•"/>
            </a:pPr>
            <a:endParaRPr lang="en-US" sz="1400" b="0" dirty="0" smtClean="0"/>
          </a:p>
          <a:p>
            <a:pPr marL="285750" indent="-285750">
              <a:buFont typeface="Arial" pitchFamily="34" charset="0"/>
              <a:buChar char="•"/>
            </a:pPr>
            <a:r>
              <a:rPr lang="en-US" sz="1400" b="0" dirty="0"/>
              <a:t>v</a:t>
            </a:r>
            <a:r>
              <a:rPr lang="en-US" sz="1400" b="0" dirty="0" smtClean="0"/>
              <a:t>ersion</a:t>
            </a:r>
          </a:p>
          <a:p>
            <a:pPr marL="285750" indent="-285750">
              <a:buFont typeface="Arial" pitchFamily="34" charset="0"/>
              <a:buChar char="•"/>
            </a:pPr>
            <a:endParaRPr lang="en-US" sz="1400" b="0" dirty="0"/>
          </a:p>
          <a:p>
            <a:pPr marL="285750" indent="-285750">
              <a:buFont typeface="Arial" pitchFamily="34" charset="0"/>
              <a:buChar char="•"/>
            </a:pPr>
            <a:r>
              <a:rPr lang="en-US" sz="1400" b="0" dirty="0" smtClean="0"/>
              <a:t>record</a:t>
            </a:r>
            <a:endParaRPr lang="en-US" sz="1400" b="0" dirty="0"/>
          </a:p>
        </p:txBody>
      </p:sp>
    </p:spTree>
    <p:extLst>
      <p:ext uri="{BB962C8B-B14F-4D97-AF65-F5344CB8AC3E}">
        <p14:creationId xmlns:p14="http://schemas.microsoft.com/office/powerpoint/2010/main" val="1503363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16"/>
                                        </p:tgtEl>
                                      </p:cBhvr>
                                    </p:animEffect>
                                    <p:set>
                                      <p:cBhvr>
                                        <p:cTn id="10" dur="1" fill="hold">
                                          <p:stCondLst>
                                            <p:cond delay="499"/>
                                          </p:stCondLst>
                                        </p:cTn>
                                        <p:tgtEl>
                                          <p:spTgt spid="16"/>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500"/>
                                        <p:tgtEl>
                                          <p:spTgt spid="11"/>
                                        </p:tgtEl>
                                      </p:cBhvr>
                                    </p:animEffect>
                                    <p:set>
                                      <p:cBhvr>
                                        <p:cTn id="13" dur="1" fill="hold">
                                          <p:stCondLst>
                                            <p:cond delay="499"/>
                                          </p:stCondLst>
                                        </p:cTn>
                                        <p:tgtEl>
                                          <p:spTgt spid="11"/>
                                        </p:tgtEl>
                                        <p:attrNameLst>
                                          <p:attrName>style.visibility</p:attrName>
                                        </p:attrNameLst>
                                      </p:cBhvr>
                                      <p:to>
                                        <p:strVal val="hidden"/>
                                      </p:to>
                                    </p:set>
                                  </p:childTnLst>
                                </p:cTn>
                              </p:par>
                              <p:par>
                                <p:cTn id="14" presetID="10" presetClass="exit" presetSubtype="0" fill="hold" grpId="0" nodeType="withEffect">
                                  <p:stCondLst>
                                    <p:cond delay="0"/>
                                  </p:stCondLst>
                                  <p:childTnLst>
                                    <p:animEffect transition="out" filter="fade">
                                      <p:cBhvr>
                                        <p:cTn id="15" dur="500"/>
                                        <p:tgtEl>
                                          <p:spTgt spid="10"/>
                                        </p:tgtEl>
                                      </p:cBhvr>
                                    </p:animEffect>
                                    <p:set>
                                      <p:cBhvr>
                                        <p:cTn id="16" dur="1" fill="hold">
                                          <p:stCondLst>
                                            <p:cond delay="499"/>
                                          </p:stCondLst>
                                        </p:cTn>
                                        <p:tgtEl>
                                          <p:spTgt spid="10"/>
                                        </p:tgtEl>
                                        <p:attrNameLst>
                                          <p:attrName>style.visibility</p:attrName>
                                        </p:attrNameLst>
                                      </p:cBhvr>
                                      <p:to>
                                        <p:strVal val="hidden"/>
                                      </p:to>
                                    </p:set>
                                  </p:childTnLst>
                                </p:cTn>
                              </p:par>
                              <p:par>
                                <p:cTn id="17" presetID="10" presetClass="exit" presetSubtype="0" fill="hold" grpId="0" nodeType="withEffect">
                                  <p:stCondLst>
                                    <p:cond delay="0"/>
                                  </p:stCondLst>
                                  <p:childTnLst>
                                    <p:animEffect transition="out" filter="fade">
                                      <p:cBhvr>
                                        <p:cTn id="18" dur="500"/>
                                        <p:tgtEl>
                                          <p:spTgt spid="7"/>
                                        </p:tgtEl>
                                      </p:cBhvr>
                                    </p:animEffect>
                                    <p:set>
                                      <p:cBhvr>
                                        <p:cTn id="19" dur="1" fill="hold">
                                          <p:stCondLst>
                                            <p:cond delay="499"/>
                                          </p:stCondLst>
                                        </p:cTn>
                                        <p:tgtEl>
                                          <p:spTgt spid="7"/>
                                        </p:tgtEl>
                                        <p:attrNameLst>
                                          <p:attrName>style.visibility</p:attrName>
                                        </p:attrNameLst>
                                      </p:cBhvr>
                                      <p:to>
                                        <p:strVal val="hidden"/>
                                      </p:to>
                                    </p:set>
                                  </p:childTnLst>
                                </p:cTn>
                              </p:par>
                              <p:par>
                                <p:cTn id="20" presetID="10" presetClass="exit" presetSubtype="0" fill="hold" grpId="0" nodeType="withEffect">
                                  <p:stCondLst>
                                    <p:cond delay="0"/>
                                  </p:stCondLst>
                                  <p:childTnLst>
                                    <p:animEffect transition="out" filter="fade">
                                      <p:cBhvr>
                                        <p:cTn id="21" dur="500"/>
                                        <p:tgtEl>
                                          <p:spTgt spid="15"/>
                                        </p:tgtEl>
                                      </p:cBhvr>
                                    </p:animEffect>
                                    <p:set>
                                      <p:cBhvr>
                                        <p:cTn id="22" dur="1" fill="hold">
                                          <p:stCondLst>
                                            <p:cond delay="499"/>
                                          </p:stCondLst>
                                        </p:cTn>
                                        <p:tgtEl>
                                          <p:spTgt spid="15"/>
                                        </p:tgtEl>
                                        <p:attrNameLst>
                                          <p:attrName>style.visibility</p:attrName>
                                        </p:attrNameLst>
                                      </p:cBhvr>
                                      <p:to>
                                        <p:strVal val="hidden"/>
                                      </p:to>
                                    </p:set>
                                  </p:childTnLst>
                                </p:cTn>
                              </p:par>
                              <p:par>
                                <p:cTn id="23" presetID="10" presetClass="exit" presetSubtype="0" fill="hold" grpId="0" nodeType="withEffect">
                                  <p:stCondLst>
                                    <p:cond delay="0"/>
                                  </p:stCondLst>
                                  <p:childTnLst>
                                    <p:animEffect transition="out" filter="fade">
                                      <p:cBhvr>
                                        <p:cTn id="24" dur="500"/>
                                        <p:tgtEl>
                                          <p:spTgt spid="14"/>
                                        </p:tgtEl>
                                      </p:cBhvr>
                                    </p:animEffect>
                                    <p:set>
                                      <p:cBhvr>
                                        <p:cTn id="25" dur="1" fill="hold">
                                          <p:stCondLst>
                                            <p:cond delay="499"/>
                                          </p:stCondLst>
                                        </p:cTn>
                                        <p:tgtEl>
                                          <p:spTgt spid="14"/>
                                        </p:tgtEl>
                                        <p:attrNameLst>
                                          <p:attrName>style.visibility</p:attrName>
                                        </p:attrNameLst>
                                      </p:cBhvr>
                                      <p:to>
                                        <p:strVal val="hidden"/>
                                      </p:to>
                                    </p:set>
                                  </p:childTnLst>
                                </p:cTn>
                              </p:par>
                              <p:par>
                                <p:cTn id="26" presetID="10" presetClass="exit" presetSubtype="0" fill="hold" grpId="0" nodeType="withEffect">
                                  <p:stCondLst>
                                    <p:cond delay="0"/>
                                  </p:stCondLst>
                                  <p:childTnLst>
                                    <p:animEffect transition="out" filter="fade">
                                      <p:cBhvr>
                                        <p:cTn id="27" dur="500"/>
                                        <p:tgtEl>
                                          <p:spTgt spid="3">
                                            <p:txEl>
                                              <p:pRg st="0" end="0"/>
                                            </p:txEl>
                                          </p:spTgt>
                                        </p:tgtEl>
                                      </p:cBhvr>
                                    </p:animEffect>
                                    <p:set>
                                      <p:cBhvr>
                                        <p:cTn id="28" dur="1" fill="hold">
                                          <p:stCondLst>
                                            <p:cond delay="499"/>
                                          </p:stCondLst>
                                        </p:cTn>
                                        <p:tgtEl>
                                          <p:spTgt spid="3">
                                            <p:txEl>
                                              <p:pRg st="0" end="0"/>
                                            </p:txEl>
                                          </p:spTgt>
                                        </p:tgtEl>
                                        <p:attrNameLst>
                                          <p:attrName>style.visibility</p:attrName>
                                        </p:attrNameLst>
                                      </p:cBhvr>
                                      <p:to>
                                        <p:strVal val="hidden"/>
                                      </p:to>
                                    </p:set>
                                  </p:childTnLst>
                                </p:cTn>
                              </p:par>
                              <p:par>
                                <p:cTn id="29" presetID="10" presetClass="entr" presetSubtype="0"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500"/>
                                        <p:tgtEl>
                                          <p:spTgt spid="2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500"/>
                                        <p:tgtEl>
                                          <p:spTgt spid="17"/>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0" grpId="0"/>
      <p:bldP spid="7" grpId="0" animBg="1"/>
      <p:bldP spid="8" grpId="0" animBg="1"/>
      <p:bldP spid="10" grpId="0"/>
      <p:bldP spid="11" grpId="0"/>
      <p:bldP spid="14" grpId="0"/>
      <p:bldP spid="15" grpId="0"/>
      <p:bldP spid="16" grpId="0"/>
      <p:bldP spid="17" grpId="0"/>
      <p:bldP spid="1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bwMode="auto">
          <a:xfrm>
            <a:off x="723899" y="1895477"/>
            <a:ext cx="7648575" cy="2038850"/>
          </a:xfrm>
          <a:prstGeom prst="roundRect">
            <a:avLst/>
          </a:prstGeom>
          <a:solidFill>
            <a:schemeClr val="accent1">
              <a:lumMod val="20000"/>
              <a:lumOff val="80000"/>
            </a:schemeClr>
          </a:solidFill>
          <a:ln w="6350">
            <a:solidFill>
              <a:schemeClr val="tx1"/>
            </a:solidFill>
            <a:miter lim="800000"/>
            <a:headEnd/>
            <a:tailEnd/>
          </a:ln>
          <a:effectLst>
            <a:glow rad="63500">
              <a:schemeClr val="accent1">
                <a:satMod val="175000"/>
                <a:alpha val="40000"/>
              </a:schemeClr>
            </a:glow>
          </a:effectLst>
        </p:spPr>
        <p:txBody>
          <a:bodyPr wrap="none" rtlCol="0" anchor="ctr"/>
          <a:lstStyle/>
          <a:p>
            <a:pPr algn="ctr" eaLnBrk="0" hangingPunct="0">
              <a:buClr>
                <a:srgbClr val="FDAA03"/>
              </a:buClr>
            </a:pPr>
            <a:endParaRPr lang="en-US" dirty="0"/>
          </a:p>
        </p:txBody>
      </p:sp>
      <p:sp>
        <p:nvSpPr>
          <p:cNvPr id="2" name="Title 1"/>
          <p:cNvSpPr>
            <a:spLocks noGrp="1"/>
          </p:cNvSpPr>
          <p:nvPr>
            <p:ph type="title"/>
          </p:nvPr>
        </p:nvSpPr>
        <p:spPr/>
        <p:txBody>
          <a:bodyPr/>
          <a:lstStyle/>
          <a:p>
            <a:pPr lvl="2" algn="ctr"/>
            <a:r>
              <a:rPr lang="en-US" dirty="0" smtClean="0"/>
              <a:t>What to do with OVAL Language Metadata Constructs?</a:t>
            </a:r>
            <a:r>
              <a:rPr lang="en-US" dirty="0"/>
              <a:t/>
            </a:r>
            <a:br>
              <a:rPr lang="en-US" dirty="0"/>
            </a:br>
            <a:endParaRPr lang="en-US" dirty="0"/>
          </a:p>
        </p:txBody>
      </p:sp>
      <p:sp>
        <p:nvSpPr>
          <p:cNvPr id="3" name="Content Placeholder 2"/>
          <p:cNvSpPr>
            <a:spLocks noGrp="1"/>
          </p:cNvSpPr>
          <p:nvPr>
            <p:ph idx="1"/>
          </p:nvPr>
        </p:nvSpPr>
        <p:spPr/>
        <p:txBody>
          <a:bodyPr/>
          <a:lstStyle/>
          <a:p>
            <a:r>
              <a:rPr lang="en-US" dirty="0" smtClean="0"/>
              <a:t>OVAL Language Metadata Constructs</a:t>
            </a:r>
          </a:p>
          <a:p>
            <a:pPr lvl="1"/>
            <a:r>
              <a:rPr lang="en-US" dirty="0" smtClean="0"/>
              <a:t>Not part of the language &amp; provides structure to metadata</a:t>
            </a:r>
          </a:p>
          <a:p>
            <a:pPr marL="0" indent="0">
              <a:lnSpc>
                <a:spcPct val="100000"/>
              </a:lnSpc>
              <a:buNone/>
            </a:pPr>
            <a:endParaRPr lang="en-US" sz="700" b="0" dirty="0" smtClean="0">
              <a:solidFill>
                <a:srgbClr val="003296"/>
              </a:solidFill>
              <a:latin typeface="Consolas" pitchFamily="49" charset="0"/>
              <a:cs typeface="Consolas" pitchFamily="49" charset="0"/>
            </a:endParaRPr>
          </a:p>
        </p:txBody>
      </p:sp>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13</a:t>
            </a:fld>
            <a:endParaRPr lang="en-US" dirty="0"/>
          </a:p>
        </p:txBody>
      </p:sp>
      <p:sp>
        <p:nvSpPr>
          <p:cNvPr id="6" name="Rounded Rectangle 5"/>
          <p:cNvSpPr/>
          <p:nvPr/>
        </p:nvSpPr>
        <p:spPr bwMode="auto">
          <a:xfrm>
            <a:off x="723897" y="4211052"/>
            <a:ext cx="7648575" cy="2037347"/>
          </a:xfrm>
          <a:prstGeom prst="roundRect">
            <a:avLst/>
          </a:prstGeom>
          <a:solidFill>
            <a:schemeClr val="accent1">
              <a:lumMod val="20000"/>
              <a:lumOff val="80000"/>
            </a:schemeClr>
          </a:solidFill>
          <a:ln w="6350">
            <a:solidFill>
              <a:schemeClr val="tx1"/>
            </a:solidFill>
            <a:miter lim="800000"/>
            <a:headEnd/>
            <a:tailEnd/>
          </a:ln>
          <a:effectLst>
            <a:glow rad="63500">
              <a:schemeClr val="accent1">
                <a:satMod val="175000"/>
                <a:alpha val="40000"/>
              </a:schemeClr>
            </a:glow>
          </a:effectLst>
        </p:spPr>
        <p:txBody>
          <a:bodyPr wrap="none" rtlCol="0" anchor="ctr"/>
          <a:lstStyle/>
          <a:p>
            <a:pPr marL="0" indent="0">
              <a:lnSpc>
                <a:spcPct val="100000"/>
              </a:lnSpc>
              <a:buNone/>
            </a:pPr>
            <a:endParaRPr lang="en-US" dirty="0"/>
          </a:p>
        </p:txBody>
      </p:sp>
      <p:sp>
        <p:nvSpPr>
          <p:cNvPr id="11" name="TextBox 10"/>
          <p:cNvSpPr txBox="1"/>
          <p:nvPr/>
        </p:nvSpPr>
        <p:spPr>
          <a:xfrm>
            <a:off x="871044" y="2037739"/>
            <a:ext cx="8470681" cy="1754326"/>
          </a:xfrm>
          <a:prstGeom prst="rect">
            <a:avLst/>
          </a:prstGeom>
          <a:noFill/>
        </p:spPr>
        <p:txBody>
          <a:bodyPr wrap="square" rtlCol="0">
            <a:spAutoFit/>
          </a:bodyPr>
          <a:lstStyle/>
          <a:p>
            <a:r>
              <a:rPr lang="en-US" sz="1200" b="0" dirty="0" smtClean="0">
                <a:solidFill>
                  <a:srgbClr val="003296"/>
                </a:solidFill>
                <a:latin typeface="Consolas" pitchFamily="49" charset="0"/>
                <a:cs typeface="Consolas" pitchFamily="49" charset="0"/>
              </a:rPr>
              <a:t>&lt;</a:t>
            </a:r>
            <a:r>
              <a:rPr lang="en-US" sz="1200" b="0" dirty="0">
                <a:solidFill>
                  <a:srgbClr val="003296"/>
                </a:solidFill>
                <a:latin typeface="Consolas" pitchFamily="49" charset="0"/>
                <a:cs typeface="Consolas" pitchFamily="49" charset="0"/>
              </a:rPr>
              <a:t>xsd:complexType</a:t>
            </a:r>
            <a:r>
              <a:rPr lang="en-US" sz="1200" b="0" dirty="0">
                <a:solidFill>
                  <a:srgbClr val="F5844C"/>
                </a:solidFill>
                <a:latin typeface="Consolas" pitchFamily="49" charset="0"/>
                <a:cs typeface="Consolas" pitchFamily="49" charset="0"/>
              </a:rPr>
              <a:t> name</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"ElementMapType"</a:t>
            </a:r>
            <a:r>
              <a:rPr lang="en-US" sz="1200" b="0" dirty="0">
                <a:solidFill>
                  <a:srgbClr val="000096"/>
                </a:solidFill>
                <a:latin typeface="Consolas" pitchFamily="49" charset="0"/>
                <a:cs typeface="Consolas" pitchFamily="49" charset="0"/>
              </a:rPr>
              <a:t>&gt;</a:t>
            </a: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smtClean="0">
                <a:solidFill>
                  <a:srgbClr val="000000"/>
                </a:solidFill>
                <a:latin typeface="Consolas" pitchFamily="49" charset="0"/>
                <a:cs typeface="Consolas" pitchFamily="49" charset="0"/>
              </a:rPr>
              <a:t>  </a:t>
            </a:r>
            <a:r>
              <a:rPr lang="en-US" sz="1200" b="0" dirty="0" smtClean="0">
                <a:solidFill>
                  <a:srgbClr val="003296"/>
                </a:solidFill>
                <a:latin typeface="Consolas" pitchFamily="49" charset="0"/>
                <a:cs typeface="Consolas" pitchFamily="49" charset="0"/>
              </a:rPr>
              <a:t>&lt;</a:t>
            </a:r>
            <a:r>
              <a:rPr lang="en-US" sz="1200" b="0" dirty="0">
                <a:solidFill>
                  <a:srgbClr val="003296"/>
                </a:solidFill>
                <a:latin typeface="Consolas" pitchFamily="49" charset="0"/>
                <a:cs typeface="Consolas" pitchFamily="49" charset="0"/>
              </a:rPr>
              <a:t>xsd:annotation</a:t>
            </a:r>
            <a:r>
              <a:rPr lang="en-US" sz="1200" b="0" dirty="0" smtClean="0">
                <a:solidFill>
                  <a:srgbClr val="003296"/>
                </a:solidFill>
                <a:latin typeface="Consolas" pitchFamily="49" charset="0"/>
                <a:cs typeface="Consolas" pitchFamily="49" charset="0"/>
              </a:rPr>
              <a:t>&gt;...&lt;/</a:t>
            </a:r>
            <a:r>
              <a:rPr lang="en-US" sz="1200" b="0" dirty="0">
                <a:solidFill>
                  <a:srgbClr val="003296"/>
                </a:solidFill>
                <a:latin typeface="Consolas" pitchFamily="49" charset="0"/>
                <a:cs typeface="Consolas" pitchFamily="49" charset="0"/>
              </a:rPr>
              <a:t>xsd:annotation&gt;</a:t>
            </a: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smtClean="0">
                <a:solidFill>
                  <a:srgbClr val="000000"/>
                </a:solidFill>
                <a:latin typeface="Consolas" pitchFamily="49" charset="0"/>
                <a:cs typeface="Consolas" pitchFamily="49" charset="0"/>
              </a:rPr>
              <a:t>  </a:t>
            </a:r>
            <a:r>
              <a:rPr lang="en-US" sz="1200" b="0" dirty="0" smtClean="0">
                <a:solidFill>
                  <a:srgbClr val="003296"/>
                </a:solidFill>
                <a:latin typeface="Consolas" pitchFamily="49" charset="0"/>
                <a:cs typeface="Consolas" pitchFamily="49" charset="0"/>
              </a:rPr>
              <a:t>&lt;</a:t>
            </a:r>
            <a:r>
              <a:rPr lang="en-US" sz="1200" b="0" dirty="0">
                <a:solidFill>
                  <a:srgbClr val="003296"/>
                </a:solidFill>
                <a:latin typeface="Consolas" pitchFamily="49" charset="0"/>
                <a:cs typeface="Consolas" pitchFamily="49" charset="0"/>
              </a:rPr>
              <a:t>xsd:sequence&gt;</a:t>
            </a: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a:solidFill>
                  <a:srgbClr val="000000"/>
                </a:solidFill>
                <a:latin typeface="Consolas" pitchFamily="49" charset="0"/>
                <a:cs typeface="Consolas" pitchFamily="49" charset="0"/>
              </a:rPr>
              <a:t>  </a:t>
            </a:r>
            <a:r>
              <a:rPr lang="en-US" sz="1200" b="0" dirty="0" smtClean="0">
                <a:solidFill>
                  <a:srgbClr val="000000"/>
                </a:solidFill>
                <a:latin typeface="Consolas" pitchFamily="49" charset="0"/>
                <a:cs typeface="Consolas" pitchFamily="49" charset="0"/>
              </a:rPr>
              <a:t>  </a:t>
            </a:r>
            <a:r>
              <a:rPr lang="en-US" sz="1200" b="0" dirty="0" smtClean="0">
                <a:solidFill>
                  <a:srgbClr val="003296"/>
                </a:solidFill>
                <a:latin typeface="Consolas" pitchFamily="49" charset="0"/>
                <a:cs typeface="Consolas" pitchFamily="49" charset="0"/>
              </a:rPr>
              <a:t>&lt;</a:t>
            </a:r>
            <a:r>
              <a:rPr lang="en-US" sz="1200" b="0" dirty="0">
                <a:solidFill>
                  <a:srgbClr val="003296"/>
                </a:solidFill>
                <a:latin typeface="Consolas" pitchFamily="49" charset="0"/>
                <a:cs typeface="Consolas" pitchFamily="49" charset="0"/>
              </a:rPr>
              <a:t>xsd:element</a:t>
            </a:r>
            <a:r>
              <a:rPr lang="en-US" sz="1200" b="0" dirty="0">
                <a:solidFill>
                  <a:srgbClr val="F5844C"/>
                </a:solidFill>
                <a:latin typeface="Consolas" pitchFamily="49" charset="0"/>
                <a:cs typeface="Consolas" pitchFamily="49" charset="0"/>
              </a:rPr>
              <a:t> name</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"test"</a:t>
            </a:r>
            <a:r>
              <a:rPr lang="en-US" sz="1200" b="0" dirty="0">
                <a:solidFill>
                  <a:srgbClr val="F5844C"/>
                </a:solidFill>
                <a:latin typeface="Consolas" pitchFamily="49" charset="0"/>
                <a:cs typeface="Consolas" pitchFamily="49" charset="0"/>
              </a:rPr>
              <a:t> type</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a:t>
            </a:r>
            <a:r>
              <a:rPr lang="en-US" sz="1200" b="0" dirty="0" smtClean="0">
                <a:solidFill>
                  <a:srgbClr val="993300"/>
                </a:solidFill>
                <a:latin typeface="Consolas" pitchFamily="49" charset="0"/>
                <a:cs typeface="Consolas" pitchFamily="49" charset="0"/>
              </a:rPr>
              <a:t>oval:ElementMapItemType"</a:t>
            </a:r>
            <a:r>
              <a:rPr lang="en-US" sz="1200" b="0" dirty="0" smtClean="0">
                <a:solidFill>
                  <a:srgbClr val="F5844C"/>
                </a:solidFill>
                <a:latin typeface="Consolas" pitchFamily="49" charset="0"/>
                <a:cs typeface="Consolas" pitchFamily="49" charset="0"/>
              </a:rPr>
              <a:t> minOccurs</a:t>
            </a:r>
            <a:r>
              <a:rPr lang="en-US" sz="1200" b="0" dirty="0" smtClean="0">
                <a:solidFill>
                  <a:srgbClr val="FF8040"/>
                </a:solidFill>
                <a:latin typeface="Consolas" pitchFamily="49" charset="0"/>
                <a:cs typeface="Consolas" pitchFamily="49" charset="0"/>
              </a:rPr>
              <a:t>=</a:t>
            </a:r>
            <a:r>
              <a:rPr lang="en-US" sz="1200" b="0" dirty="0" smtClean="0">
                <a:solidFill>
                  <a:srgbClr val="993300"/>
                </a:solidFill>
                <a:latin typeface="Consolas" pitchFamily="49" charset="0"/>
                <a:cs typeface="Consolas" pitchFamily="49" charset="0"/>
              </a:rPr>
              <a:t>"1"</a:t>
            </a:r>
            <a:r>
              <a:rPr lang="en-US" sz="1200" b="0" dirty="0" smtClean="0">
                <a:solidFill>
                  <a:srgbClr val="000096"/>
                </a:solidFill>
                <a:latin typeface="Consolas" pitchFamily="49" charset="0"/>
                <a:cs typeface="Consolas" pitchFamily="49" charset="0"/>
              </a:rPr>
              <a:t>/&gt;</a:t>
            </a: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a:solidFill>
                  <a:srgbClr val="000000"/>
                </a:solidFill>
                <a:latin typeface="Consolas" pitchFamily="49" charset="0"/>
                <a:cs typeface="Consolas" pitchFamily="49" charset="0"/>
              </a:rPr>
              <a:t>    </a:t>
            </a:r>
            <a:r>
              <a:rPr lang="en-US" sz="1200" b="0" dirty="0" smtClean="0">
                <a:solidFill>
                  <a:srgbClr val="003296"/>
                </a:solidFill>
                <a:latin typeface="Consolas" pitchFamily="49" charset="0"/>
                <a:cs typeface="Consolas" pitchFamily="49" charset="0"/>
              </a:rPr>
              <a:t>&lt;xsd:element</a:t>
            </a:r>
            <a:r>
              <a:rPr lang="en-US" sz="1200" b="0" dirty="0" smtClean="0">
                <a:solidFill>
                  <a:srgbClr val="F5844C"/>
                </a:solidFill>
                <a:latin typeface="Consolas" pitchFamily="49" charset="0"/>
                <a:cs typeface="Consolas" pitchFamily="49" charset="0"/>
              </a:rPr>
              <a:t> </a:t>
            </a:r>
            <a:r>
              <a:rPr lang="en-US" sz="1200" b="0" dirty="0">
                <a:solidFill>
                  <a:srgbClr val="F5844C"/>
                </a:solidFill>
                <a:latin typeface="Consolas" pitchFamily="49" charset="0"/>
                <a:cs typeface="Consolas" pitchFamily="49" charset="0"/>
              </a:rPr>
              <a:t>name</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"object"</a:t>
            </a:r>
            <a:r>
              <a:rPr lang="en-US" sz="1200" b="0" dirty="0">
                <a:solidFill>
                  <a:srgbClr val="F5844C"/>
                </a:solidFill>
                <a:latin typeface="Consolas" pitchFamily="49" charset="0"/>
                <a:cs typeface="Consolas" pitchFamily="49" charset="0"/>
              </a:rPr>
              <a:t> type</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"oval:ElementMapItemType"</a:t>
            </a:r>
            <a:r>
              <a:rPr lang="en-US" sz="1200" b="0" dirty="0">
                <a:solidFill>
                  <a:srgbClr val="F5844C"/>
                </a:solidFill>
                <a:latin typeface="Consolas" pitchFamily="49" charset="0"/>
                <a:cs typeface="Consolas" pitchFamily="49" charset="0"/>
              </a:rPr>
              <a:t> minOccurs</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"0</a:t>
            </a:r>
            <a:r>
              <a:rPr lang="en-US" sz="1200" b="0" dirty="0" smtClean="0">
                <a:solidFill>
                  <a:srgbClr val="993300"/>
                </a:solidFill>
                <a:latin typeface="Consolas" pitchFamily="49" charset="0"/>
                <a:cs typeface="Consolas" pitchFamily="49" charset="0"/>
              </a:rPr>
              <a:t>"</a:t>
            </a:r>
            <a:r>
              <a:rPr lang="en-US" sz="1200" b="0" dirty="0" smtClean="0">
                <a:solidFill>
                  <a:srgbClr val="000096"/>
                </a:solidFill>
                <a:latin typeface="Consolas" pitchFamily="49" charset="0"/>
                <a:cs typeface="Consolas" pitchFamily="49" charset="0"/>
              </a:rPr>
              <a:t>/&gt;</a:t>
            </a: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a:solidFill>
                  <a:srgbClr val="000000"/>
                </a:solidFill>
                <a:latin typeface="Consolas" pitchFamily="49" charset="0"/>
                <a:cs typeface="Consolas" pitchFamily="49" charset="0"/>
              </a:rPr>
              <a:t>    </a:t>
            </a:r>
            <a:r>
              <a:rPr lang="en-US" sz="1200" b="0" dirty="0" smtClean="0">
                <a:solidFill>
                  <a:srgbClr val="003296"/>
                </a:solidFill>
                <a:latin typeface="Consolas" pitchFamily="49" charset="0"/>
                <a:cs typeface="Consolas" pitchFamily="49" charset="0"/>
              </a:rPr>
              <a:t>&lt;</a:t>
            </a:r>
            <a:r>
              <a:rPr lang="en-US" sz="1200" b="0" dirty="0">
                <a:solidFill>
                  <a:srgbClr val="003296"/>
                </a:solidFill>
                <a:latin typeface="Consolas" pitchFamily="49" charset="0"/>
                <a:cs typeface="Consolas" pitchFamily="49" charset="0"/>
              </a:rPr>
              <a:t>xsd:element</a:t>
            </a:r>
            <a:r>
              <a:rPr lang="en-US" sz="1200" b="0" dirty="0">
                <a:solidFill>
                  <a:srgbClr val="F5844C"/>
                </a:solidFill>
                <a:latin typeface="Consolas" pitchFamily="49" charset="0"/>
                <a:cs typeface="Consolas" pitchFamily="49" charset="0"/>
              </a:rPr>
              <a:t> name</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"state"</a:t>
            </a:r>
            <a:r>
              <a:rPr lang="en-US" sz="1200" b="0" dirty="0">
                <a:solidFill>
                  <a:srgbClr val="F5844C"/>
                </a:solidFill>
                <a:latin typeface="Consolas" pitchFamily="49" charset="0"/>
                <a:cs typeface="Consolas" pitchFamily="49" charset="0"/>
              </a:rPr>
              <a:t> type</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"oval:ElementMapItemType"</a:t>
            </a:r>
            <a:r>
              <a:rPr lang="en-US" sz="1200" b="0" dirty="0">
                <a:solidFill>
                  <a:srgbClr val="F5844C"/>
                </a:solidFill>
                <a:latin typeface="Consolas" pitchFamily="49" charset="0"/>
                <a:cs typeface="Consolas" pitchFamily="49" charset="0"/>
              </a:rPr>
              <a:t> minOccurs</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"0</a:t>
            </a:r>
            <a:r>
              <a:rPr lang="en-US" sz="1200" b="0" dirty="0" smtClean="0">
                <a:solidFill>
                  <a:srgbClr val="993300"/>
                </a:solidFill>
                <a:latin typeface="Consolas" pitchFamily="49" charset="0"/>
                <a:cs typeface="Consolas" pitchFamily="49" charset="0"/>
              </a:rPr>
              <a:t>"</a:t>
            </a:r>
            <a:r>
              <a:rPr lang="en-US" sz="1200" b="0" dirty="0" smtClean="0">
                <a:solidFill>
                  <a:srgbClr val="000096"/>
                </a:solidFill>
                <a:latin typeface="Consolas" pitchFamily="49" charset="0"/>
                <a:cs typeface="Consolas" pitchFamily="49" charset="0"/>
              </a:rPr>
              <a:t>/&gt;</a:t>
            </a: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a:solidFill>
                  <a:srgbClr val="000000"/>
                </a:solidFill>
                <a:latin typeface="Consolas" pitchFamily="49" charset="0"/>
                <a:cs typeface="Consolas" pitchFamily="49" charset="0"/>
              </a:rPr>
              <a:t>    </a:t>
            </a:r>
            <a:r>
              <a:rPr lang="en-US" sz="1200" b="0" dirty="0" smtClean="0">
                <a:solidFill>
                  <a:srgbClr val="003296"/>
                </a:solidFill>
                <a:latin typeface="Consolas" pitchFamily="49" charset="0"/>
                <a:cs typeface="Consolas" pitchFamily="49" charset="0"/>
              </a:rPr>
              <a:t>&lt;xsd:element</a:t>
            </a:r>
            <a:r>
              <a:rPr lang="en-US" sz="1200" b="0" dirty="0" smtClean="0">
                <a:solidFill>
                  <a:srgbClr val="F5844C"/>
                </a:solidFill>
                <a:latin typeface="Consolas" pitchFamily="49" charset="0"/>
                <a:cs typeface="Consolas" pitchFamily="49" charset="0"/>
              </a:rPr>
              <a:t> </a:t>
            </a:r>
            <a:r>
              <a:rPr lang="en-US" sz="1200" b="0" dirty="0">
                <a:solidFill>
                  <a:srgbClr val="F5844C"/>
                </a:solidFill>
                <a:latin typeface="Consolas" pitchFamily="49" charset="0"/>
                <a:cs typeface="Consolas" pitchFamily="49" charset="0"/>
              </a:rPr>
              <a:t>name</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"item"</a:t>
            </a:r>
            <a:r>
              <a:rPr lang="en-US" sz="1200" b="0" dirty="0">
                <a:solidFill>
                  <a:srgbClr val="F5844C"/>
                </a:solidFill>
                <a:latin typeface="Consolas" pitchFamily="49" charset="0"/>
                <a:cs typeface="Consolas" pitchFamily="49" charset="0"/>
              </a:rPr>
              <a:t> type</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"oval:ElementMapItemType"</a:t>
            </a:r>
            <a:r>
              <a:rPr lang="en-US" sz="1200" b="0" dirty="0">
                <a:solidFill>
                  <a:srgbClr val="F5844C"/>
                </a:solidFill>
                <a:latin typeface="Consolas" pitchFamily="49" charset="0"/>
                <a:cs typeface="Consolas" pitchFamily="49" charset="0"/>
              </a:rPr>
              <a:t> minOccurs</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"0</a:t>
            </a:r>
            <a:r>
              <a:rPr lang="en-US" sz="1200" b="0" dirty="0" smtClean="0">
                <a:solidFill>
                  <a:srgbClr val="993300"/>
                </a:solidFill>
                <a:latin typeface="Consolas" pitchFamily="49" charset="0"/>
                <a:cs typeface="Consolas" pitchFamily="49" charset="0"/>
              </a:rPr>
              <a:t>"</a:t>
            </a:r>
            <a:r>
              <a:rPr lang="en-US" sz="1200" b="0" dirty="0" smtClean="0">
                <a:solidFill>
                  <a:srgbClr val="000096"/>
                </a:solidFill>
                <a:latin typeface="Consolas" pitchFamily="49" charset="0"/>
                <a:cs typeface="Consolas" pitchFamily="49" charset="0"/>
              </a:rPr>
              <a:t>/&gt;</a:t>
            </a: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a:solidFill>
                  <a:srgbClr val="000000"/>
                </a:solidFill>
                <a:latin typeface="Consolas" pitchFamily="49" charset="0"/>
                <a:cs typeface="Consolas" pitchFamily="49" charset="0"/>
              </a:rPr>
              <a:t>  </a:t>
            </a:r>
            <a:r>
              <a:rPr lang="en-US" sz="1200" b="0" dirty="0" smtClean="0">
                <a:solidFill>
                  <a:srgbClr val="003296"/>
                </a:solidFill>
                <a:latin typeface="Consolas" pitchFamily="49" charset="0"/>
                <a:cs typeface="Consolas" pitchFamily="49" charset="0"/>
              </a:rPr>
              <a:t>&lt;/</a:t>
            </a:r>
            <a:r>
              <a:rPr lang="en-US" sz="1200" b="0" dirty="0">
                <a:solidFill>
                  <a:srgbClr val="003296"/>
                </a:solidFill>
                <a:latin typeface="Consolas" pitchFamily="49" charset="0"/>
                <a:cs typeface="Consolas" pitchFamily="49" charset="0"/>
              </a:rPr>
              <a:t>xsd:sequence</a:t>
            </a:r>
            <a:r>
              <a:rPr lang="en-US" sz="1200" b="0" dirty="0" smtClean="0">
                <a:solidFill>
                  <a:srgbClr val="003296"/>
                </a:solidFill>
                <a:latin typeface="Consolas" pitchFamily="49" charset="0"/>
                <a:cs typeface="Consolas" pitchFamily="49" charset="0"/>
              </a:rPr>
              <a:t>&gt;</a:t>
            </a:r>
            <a:r>
              <a:rPr lang="en-US" sz="1200" b="0" dirty="0" smtClean="0">
                <a:solidFill>
                  <a:srgbClr val="000000"/>
                </a:solidFill>
                <a:latin typeface="Consolas" pitchFamily="49" charset="0"/>
                <a:cs typeface="Consolas" pitchFamily="49" charset="0"/>
              </a:rPr>
              <a:t/>
            </a:r>
            <a:br>
              <a:rPr lang="en-US" sz="1200" b="0" dirty="0" smtClean="0">
                <a:solidFill>
                  <a:srgbClr val="000000"/>
                </a:solidFill>
                <a:latin typeface="Consolas" pitchFamily="49" charset="0"/>
                <a:cs typeface="Consolas" pitchFamily="49" charset="0"/>
              </a:rPr>
            </a:br>
            <a:r>
              <a:rPr lang="en-US" sz="1200" b="0" dirty="0" smtClean="0">
                <a:solidFill>
                  <a:srgbClr val="003296"/>
                </a:solidFill>
                <a:latin typeface="Consolas" pitchFamily="49" charset="0"/>
                <a:cs typeface="Consolas" pitchFamily="49" charset="0"/>
              </a:rPr>
              <a:t>&lt;/</a:t>
            </a:r>
            <a:r>
              <a:rPr lang="en-US" sz="1200" b="0" dirty="0">
                <a:solidFill>
                  <a:srgbClr val="003296"/>
                </a:solidFill>
                <a:latin typeface="Consolas" pitchFamily="49" charset="0"/>
                <a:cs typeface="Consolas" pitchFamily="49" charset="0"/>
              </a:rPr>
              <a:t>xsd:complexType&gt;</a:t>
            </a:r>
            <a:endParaRPr lang="en-US" sz="1200" b="0" dirty="0">
              <a:latin typeface="Consolas" pitchFamily="49" charset="0"/>
              <a:cs typeface="Consolas" pitchFamily="49" charset="0"/>
            </a:endParaRPr>
          </a:p>
        </p:txBody>
      </p:sp>
      <p:sp>
        <p:nvSpPr>
          <p:cNvPr id="7" name="TextBox 6"/>
          <p:cNvSpPr txBox="1"/>
          <p:nvPr/>
        </p:nvSpPr>
        <p:spPr>
          <a:xfrm>
            <a:off x="871044" y="4444895"/>
            <a:ext cx="7262648" cy="1569660"/>
          </a:xfrm>
          <a:prstGeom prst="rect">
            <a:avLst/>
          </a:prstGeom>
          <a:noFill/>
        </p:spPr>
        <p:txBody>
          <a:bodyPr wrap="square" rtlCol="0">
            <a:spAutoFit/>
          </a:bodyPr>
          <a:lstStyle/>
          <a:p>
            <a:r>
              <a:rPr lang="en-US" sz="1200" b="0" dirty="0" smtClean="0">
                <a:solidFill>
                  <a:srgbClr val="003296"/>
                </a:solidFill>
                <a:latin typeface="Consolas" pitchFamily="49" charset="0"/>
                <a:cs typeface="Consolas" pitchFamily="49" charset="0"/>
              </a:rPr>
              <a:t>&lt;xsd:complexType</a:t>
            </a:r>
            <a:r>
              <a:rPr lang="en-US" sz="1200" b="0" dirty="0" smtClean="0">
                <a:solidFill>
                  <a:srgbClr val="F5844C"/>
                </a:solidFill>
                <a:latin typeface="Consolas" pitchFamily="49" charset="0"/>
                <a:cs typeface="Consolas" pitchFamily="49" charset="0"/>
              </a:rPr>
              <a:t> </a:t>
            </a:r>
            <a:r>
              <a:rPr lang="en-US" sz="1200" b="0" dirty="0">
                <a:solidFill>
                  <a:srgbClr val="F5844C"/>
                </a:solidFill>
                <a:latin typeface="Consolas" pitchFamily="49" charset="0"/>
                <a:cs typeface="Consolas" pitchFamily="49" charset="0"/>
              </a:rPr>
              <a:t>name</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"DeprecatedInfoType"</a:t>
            </a:r>
            <a:r>
              <a:rPr lang="en-US" sz="1200" b="0" dirty="0">
                <a:solidFill>
                  <a:srgbClr val="000096"/>
                </a:solidFill>
                <a:latin typeface="Consolas" pitchFamily="49" charset="0"/>
                <a:cs typeface="Consolas" pitchFamily="49" charset="0"/>
              </a:rPr>
              <a:t>&gt;</a:t>
            </a: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smtClean="0">
                <a:solidFill>
                  <a:srgbClr val="000000"/>
                </a:solidFill>
                <a:latin typeface="Consolas" pitchFamily="49" charset="0"/>
                <a:cs typeface="Consolas" pitchFamily="49" charset="0"/>
              </a:rPr>
              <a:t>  </a:t>
            </a:r>
            <a:r>
              <a:rPr lang="en-US" sz="1200" b="0" dirty="0" smtClean="0">
                <a:solidFill>
                  <a:srgbClr val="003296"/>
                </a:solidFill>
                <a:latin typeface="Consolas" pitchFamily="49" charset="0"/>
                <a:cs typeface="Consolas" pitchFamily="49" charset="0"/>
              </a:rPr>
              <a:t>&lt;</a:t>
            </a:r>
            <a:r>
              <a:rPr lang="en-US" sz="1200" b="0" dirty="0">
                <a:solidFill>
                  <a:srgbClr val="003296"/>
                </a:solidFill>
                <a:latin typeface="Consolas" pitchFamily="49" charset="0"/>
                <a:cs typeface="Consolas" pitchFamily="49" charset="0"/>
              </a:rPr>
              <a:t>xsd:annotation</a:t>
            </a:r>
            <a:r>
              <a:rPr lang="en-US" sz="1200" b="0" dirty="0" smtClean="0">
                <a:solidFill>
                  <a:srgbClr val="003296"/>
                </a:solidFill>
                <a:latin typeface="Consolas" pitchFamily="49" charset="0"/>
                <a:cs typeface="Consolas" pitchFamily="49" charset="0"/>
              </a:rPr>
              <a:t>&gt;...&lt;/</a:t>
            </a:r>
            <a:r>
              <a:rPr lang="en-US" sz="1200" b="0" dirty="0">
                <a:solidFill>
                  <a:srgbClr val="003296"/>
                </a:solidFill>
                <a:latin typeface="Consolas" pitchFamily="49" charset="0"/>
                <a:cs typeface="Consolas" pitchFamily="49" charset="0"/>
              </a:rPr>
              <a:t>xsd:annotation&gt;</a:t>
            </a: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a:solidFill>
                  <a:srgbClr val="000000"/>
                </a:solidFill>
                <a:latin typeface="Consolas" pitchFamily="49" charset="0"/>
                <a:cs typeface="Consolas" pitchFamily="49" charset="0"/>
              </a:rPr>
              <a:t>  </a:t>
            </a:r>
            <a:r>
              <a:rPr lang="en-US" sz="1200" b="0" dirty="0" smtClean="0">
                <a:solidFill>
                  <a:srgbClr val="003296"/>
                </a:solidFill>
                <a:latin typeface="Consolas" pitchFamily="49" charset="0"/>
                <a:cs typeface="Consolas" pitchFamily="49" charset="0"/>
              </a:rPr>
              <a:t>&lt;</a:t>
            </a:r>
            <a:r>
              <a:rPr lang="en-US" sz="1200" b="0" dirty="0">
                <a:solidFill>
                  <a:srgbClr val="003296"/>
                </a:solidFill>
                <a:latin typeface="Consolas" pitchFamily="49" charset="0"/>
                <a:cs typeface="Consolas" pitchFamily="49" charset="0"/>
              </a:rPr>
              <a:t>xsd:sequence&gt;</a:t>
            </a: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a:solidFill>
                  <a:srgbClr val="000000"/>
                </a:solidFill>
                <a:latin typeface="Consolas" pitchFamily="49" charset="0"/>
                <a:cs typeface="Consolas" pitchFamily="49" charset="0"/>
              </a:rPr>
              <a:t>  </a:t>
            </a:r>
            <a:r>
              <a:rPr lang="en-US" sz="1200" b="0" dirty="0" smtClean="0">
                <a:solidFill>
                  <a:srgbClr val="000000"/>
                </a:solidFill>
                <a:latin typeface="Consolas" pitchFamily="49" charset="0"/>
                <a:cs typeface="Consolas" pitchFamily="49" charset="0"/>
              </a:rPr>
              <a:t>  </a:t>
            </a:r>
            <a:r>
              <a:rPr lang="en-US" sz="1200" b="0" dirty="0" smtClean="0">
                <a:solidFill>
                  <a:srgbClr val="003296"/>
                </a:solidFill>
                <a:latin typeface="Consolas" pitchFamily="49" charset="0"/>
                <a:cs typeface="Consolas" pitchFamily="49" charset="0"/>
              </a:rPr>
              <a:t>&lt;</a:t>
            </a:r>
            <a:r>
              <a:rPr lang="en-US" sz="1200" b="0" dirty="0">
                <a:solidFill>
                  <a:srgbClr val="003296"/>
                </a:solidFill>
                <a:latin typeface="Consolas" pitchFamily="49" charset="0"/>
                <a:cs typeface="Consolas" pitchFamily="49" charset="0"/>
              </a:rPr>
              <a:t>xsd:element</a:t>
            </a:r>
            <a:r>
              <a:rPr lang="en-US" sz="1200" b="0" dirty="0">
                <a:solidFill>
                  <a:srgbClr val="F5844C"/>
                </a:solidFill>
                <a:latin typeface="Consolas" pitchFamily="49" charset="0"/>
                <a:cs typeface="Consolas" pitchFamily="49" charset="0"/>
              </a:rPr>
              <a:t> name</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"version"</a:t>
            </a:r>
            <a:r>
              <a:rPr lang="en-US" sz="1200" b="0" dirty="0">
                <a:solidFill>
                  <a:srgbClr val="F5844C"/>
                </a:solidFill>
                <a:latin typeface="Consolas" pitchFamily="49" charset="0"/>
                <a:cs typeface="Consolas" pitchFamily="49" charset="0"/>
              </a:rPr>
              <a:t> type</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"xsd:decimal</a:t>
            </a:r>
            <a:r>
              <a:rPr lang="en-US" sz="1200" b="0" dirty="0" smtClean="0">
                <a:solidFill>
                  <a:srgbClr val="993300"/>
                </a:solidFill>
                <a:latin typeface="Consolas" pitchFamily="49" charset="0"/>
                <a:cs typeface="Consolas" pitchFamily="49" charset="0"/>
              </a:rPr>
              <a:t>"</a:t>
            </a:r>
            <a:r>
              <a:rPr lang="en-US" sz="1200" b="0" dirty="0" smtClean="0">
                <a:solidFill>
                  <a:srgbClr val="000096"/>
                </a:solidFill>
                <a:latin typeface="Consolas" pitchFamily="49" charset="0"/>
                <a:cs typeface="Consolas" pitchFamily="49" charset="0"/>
              </a:rPr>
              <a:t>/&gt;</a:t>
            </a: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a:solidFill>
                  <a:srgbClr val="000000"/>
                </a:solidFill>
                <a:latin typeface="Consolas" pitchFamily="49" charset="0"/>
                <a:cs typeface="Consolas" pitchFamily="49" charset="0"/>
              </a:rPr>
              <a:t>    </a:t>
            </a:r>
            <a:r>
              <a:rPr lang="en-US" sz="1200" b="0" dirty="0" smtClean="0">
                <a:solidFill>
                  <a:srgbClr val="003296"/>
                </a:solidFill>
                <a:latin typeface="Consolas" pitchFamily="49" charset="0"/>
                <a:cs typeface="Consolas" pitchFamily="49" charset="0"/>
              </a:rPr>
              <a:t>&lt;</a:t>
            </a:r>
            <a:r>
              <a:rPr lang="en-US" sz="1200" b="0" dirty="0">
                <a:solidFill>
                  <a:srgbClr val="003296"/>
                </a:solidFill>
                <a:latin typeface="Consolas" pitchFamily="49" charset="0"/>
                <a:cs typeface="Consolas" pitchFamily="49" charset="0"/>
              </a:rPr>
              <a:t>xsd:element</a:t>
            </a:r>
            <a:r>
              <a:rPr lang="en-US" sz="1200" b="0" dirty="0">
                <a:solidFill>
                  <a:srgbClr val="F5844C"/>
                </a:solidFill>
                <a:latin typeface="Consolas" pitchFamily="49" charset="0"/>
                <a:cs typeface="Consolas" pitchFamily="49" charset="0"/>
              </a:rPr>
              <a:t> name</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"reason"</a:t>
            </a:r>
            <a:r>
              <a:rPr lang="en-US" sz="1200" b="0" dirty="0">
                <a:solidFill>
                  <a:srgbClr val="F5844C"/>
                </a:solidFill>
                <a:latin typeface="Consolas" pitchFamily="49" charset="0"/>
                <a:cs typeface="Consolas" pitchFamily="49" charset="0"/>
              </a:rPr>
              <a:t> type</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"xsd:string</a:t>
            </a:r>
            <a:r>
              <a:rPr lang="en-US" sz="1200" b="0" dirty="0" smtClean="0">
                <a:solidFill>
                  <a:srgbClr val="993300"/>
                </a:solidFill>
                <a:latin typeface="Consolas" pitchFamily="49" charset="0"/>
                <a:cs typeface="Consolas" pitchFamily="49" charset="0"/>
              </a:rPr>
              <a:t>"</a:t>
            </a:r>
            <a:r>
              <a:rPr lang="en-US" sz="1200" b="0" dirty="0" smtClean="0">
                <a:solidFill>
                  <a:srgbClr val="000096"/>
                </a:solidFill>
                <a:latin typeface="Consolas" pitchFamily="49" charset="0"/>
                <a:cs typeface="Consolas" pitchFamily="49" charset="0"/>
              </a:rPr>
              <a:t>/&gt;</a:t>
            </a: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smtClean="0">
                <a:solidFill>
                  <a:srgbClr val="000000"/>
                </a:solidFill>
                <a:latin typeface="Consolas" pitchFamily="49" charset="0"/>
                <a:cs typeface="Consolas" pitchFamily="49" charset="0"/>
              </a:rPr>
              <a:t>    </a:t>
            </a:r>
            <a:r>
              <a:rPr lang="en-US" sz="1200" b="0" dirty="0" smtClean="0">
                <a:solidFill>
                  <a:srgbClr val="003296"/>
                </a:solidFill>
                <a:latin typeface="Consolas" pitchFamily="49" charset="0"/>
                <a:cs typeface="Consolas" pitchFamily="49" charset="0"/>
              </a:rPr>
              <a:t>&lt;</a:t>
            </a:r>
            <a:r>
              <a:rPr lang="en-US" sz="1200" b="0" dirty="0">
                <a:solidFill>
                  <a:srgbClr val="003296"/>
                </a:solidFill>
                <a:latin typeface="Consolas" pitchFamily="49" charset="0"/>
                <a:cs typeface="Consolas" pitchFamily="49" charset="0"/>
              </a:rPr>
              <a:t>xsd:element</a:t>
            </a:r>
            <a:r>
              <a:rPr lang="en-US" sz="1200" b="0" dirty="0">
                <a:solidFill>
                  <a:srgbClr val="F5844C"/>
                </a:solidFill>
                <a:latin typeface="Consolas" pitchFamily="49" charset="0"/>
                <a:cs typeface="Consolas" pitchFamily="49" charset="0"/>
              </a:rPr>
              <a:t> name</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"comment"</a:t>
            </a:r>
            <a:r>
              <a:rPr lang="en-US" sz="1200" b="0" dirty="0">
                <a:solidFill>
                  <a:srgbClr val="F5844C"/>
                </a:solidFill>
                <a:latin typeface="Consolas" pitchFamily="49" charset="0"/>
                <a:cs typeface="Consolas" pitchFamily="49" charset="0"/>
              </a:rPr>
              <a:t> type</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"xsd:string"</a:t>
            </a:r>
            <a:r>
              <a:rPr lang="en-US" sz="1200" b="0" dirty="0">
                <a:solidFill>
                  <a:srgbClr val="F5844C"/>
                </a:solidFill>
                <a:latin typeface="Consolas" pitchFamily="49" charset="0"/>
                <a:cs typeface="Consolas" pitchFamily="49" charset="0"/>
              </a:rPr>
              <a:t> minOccurs</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"0"</a:t>
            </a:r>
            <a:r>
              <a:rPr lang="en-US" sz="1200" b="0" dirty="0">
                <a:solidFill>
                  <a:srgbClr val="F5844C"/>
                </a:solidFill>
                <a:latin typeface="Consolas" pitchFamily="49" charset="0"/>
                <a:cs typeface="Consolas" pitchFamily="49" charset="0"/>
              </a:rPr>
              <a:t> maxOccurs</a:t>
            </a:r>
            <a:r>
              <a:rPr lang="en-US" sz="1200" b="0" dirty="0">
                <a:solidFill>
                  <a:srgbClr val="FF8040"/>
                </a:solidFill>
                <a:latin typeface="Consolas" pitchFamily="49" charset="0"/>
                <a:cs typeface="Consolas" pitchFamily="49" charset="0"/>
              </a:rPr>
              <a:t>=</a:t>
            </a:r>
            <a:r>
              <a:rPr lang="en-US" sz="1200" b="0" dirty="0">
                <a:solidFill>
                  <a:srgbClr val="993300"/>
                </a:solidFill>
                <a:latin typeface="Consolas" pitchFamily="49" charset="0"/>
                <a:cs typeface="Consolas" pitchFamily="49" charset="0"/>
              </a:rPr>
              <a:t>"1</a:t>
            </a:r>
            <a:r>
              <a:rPr lang="en-US" sz="1200" b="0" dirty="0" smtClean="0">
                <a:solidFill>
                  <a:srgbClr val="993300"/>
                </a:solidFill>
                <a:latin typeface="Consolas" pitchFamily="49" charset="0"/>
                <a:cs typeface="Consolas" pitchFamily="49" charset="0"/>
              </a:rPr>
              <a:t>"</a:t>
            </a:r>
            <a:r>
              <a:rPr lang="en-US" sz="1200" b="0" dirty="0" smtClean="0">
                <a:solidFill>
                  <a:srgbClr val="000096"/>
                </a:solidFill>
                <a:latin typeface="Consolas" pitchFamily="49" charset="0"/>
                <a:cs typeface="Consolas" pitchFamily="49" charset="0"/>
              </a:rPr>
              <a:t>/&gt;</a:t>
            </a: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smtClean="0">
                <a:solidFill>
                  <a:srgbClr val="000000"/>
                </a:solidFill>
                <a:latin typeface="Consolas" pitchFamily="49" charset="0"/>
                <a:cs typeface="Consolas" pitchFamily="49" charset="0"/>
              </a:rPr>
              <a:t>  </a:t>
            </a:r>
            <a:r>
              <a:rPr lang="en-US" sz="1200" b="0" dirty="0" smtClean="0">
                <a:solidFill>
                  <a:srgbClr val="003296"/>
                </a:solidFill>
                <a:latin typeface="Consolas" pitchFamily="49" charset="0"/>
                <a:cs typeface="Consolas" pitchFamily="49" charset="0"/>
              </a:rPr>
              <a:t>&lt;/</a:t>
            </a:r>
            <a:r>
              <a:rPr lang="en-US" sz="1200" b="0" dirty="0">
                <a:solidFill>
                  <a:srgbClr val="003296"/>
                </a:solidFill>
                <a:latin typeface="Consolas" pitchFamily="49" charset="0"/>
                <a:cs typeface="Consolas" pitchFamily="49" charset="0"/>
              </a:rPr>
              <a:t>xsd:sequence&gt;</a:t>
            </a: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smtClean="0">
                <a:solidFill>
                  <a:srgbClr val="003296"/>
                </a:solidFill>
                <a:latin typeface="Consolas" pitchFamily="49" charset="0"/>
                <a:cs typeface="Consolas" pitchFamily="49" charset="0"/>
              </a:rPr>
              <a:t>&lt;/</a:t>
            </a:r>
            <a:r>
              <a:rPr lang="en-US" sz="1200" b="0" dirty="0">
                <a:solidFill>
                  <a:srgbClr val="003296"/>
                </a:solidFill>
                <a:latin typeface="Consolas" pitchFamily="49" charset="0"/>
                <a:cs typeface="Consolas" pitchFamily="49" charset="0"/>
              </a:rPr>
              <a:t>xsd:complexType&gt;</a:t>
            </a:r>
            <a:endParaRPr lang="en-US" sz="1200" b="0" dirty="0">
              <a:latin typeface="Consolas" pitchFamily="49" charset="0"/>
              <a:cs typeface="Consolas" pitchFamily="49" charset="0"/>
            </a:endParaRPr>
          </a:p>
        </p:txBody>
      </p:sp>
    </p:spTree>
    <p:extLst>
      <p:ext uri="{BB962C8B-B14F-4D97-AF65-F5344CB8AC3E}">
        <p14:creationId xmlns:p14="http://schemas.microsoft.com/office/powerpoint/2010/main" val="38850123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bwMode="auto">
          <a:xfrm>
            <a:off x="723899" y="1168322"/>
            <a:ext cx="7648575" cy="2038850"/>
          </a:xfrm>
          <a:prstGeom prst="roundRect">
            <a:avLst/>
          </a:prstGeom>
          <a:solidFill>
            <a:schemeClr val="accent1">
              <a:lumMod val="20000"/>
              <a:lumOff val="80000"/>
            </a:schemeClr>
          </a:solidFill>
          <a:ln w="6350">
            <a:solidFill>
              <a:schemeClr val="tx1"/>
            </a:solidFill>
            <a:miter lim="800000"/>
            <a:headEnd/>
            <a:tailEnd/>
          </a:ln>
          <a:effectLst>
            <a:glow rad="63500">
              <a:schemeClr val="accent1">
                <a:satMod val="175000"/>
                <a:alpha val="40000"/>
              </a:schemeClr>
            </a:glow>
          </a:effectLst>
        </p:spPr>
        <p:txBody>
          <a:bodyPr wrap="none" rtlCol="0" anchor="ctr"/>
          <a:lstStyle/>
          <a:p>
            <a:pPr algn="ctr" eaLnBrk="0" hangingPunct="0">
              <a:buClr>
                <a:srgbClr val="FDAA03"/>
              </a:buClr>
            </a:pPr>
            <a:endParaRPr lang="en-US" dirty="0"/>
          </a:p>
        </p:txBody>
      </p:sp>
      <p:sp>
        <p:nvSpPr>
          <p:cNvPr id="2" name="Title 1"/>
          <p:cNvSpPr>
            <a:spLocks noGrp="1"/>
          </p:cNvSpPr>
          <p:nvPr>
            <p:ph type="title"/>
          </p:nvPr>
        </p:nvSpPr>
        <p:spPr/>
        <p:txBody>
          <a:bodyPr/>
          <a:lstStyle/>
          <a:p>
            <a:pPr lvl="2" algn="ctr"/>
            <a:r>
              <a:rPr lang="en-US" dirty="0" smtClean="0"/>
              <a:t>What to do with OVAL Language Metadata Constructs?</a:t>
            </a:r>
            <a:r>
              <a:rPr lang="en-US" dirty="0"/>
              <a:t/>
            </a:r>
            <a:br>
              <a:rPr lang="en-US" dirty="0"/>
            </a:br>
            <a:endParaRPr lang="en-US" dirty="0"/>
          </a:p>
        </p:txBody>
      </p:sp>
      <p:sp>
        <p:nvSpPr>
          <p:cNvPr id="4" name="Slide Number Placeholder 3"/>
          <p:cNvSpPr>
            <a:spLocks noGrp="1"/>
          </p:cNvSpPr>
          <p:nvPr>
            <p:ph type="sldNum" sz="quarter" idx="10"/>
          </p:nvPr>
        </p:nvSpPr>
        <p:spPr>
          <a:xfrm>
            <a:off x="8382000" y="5907033"/>
            <a:ext cx="533400" cy="152400"/>
          </a:xfrm>
        </p:spPr>
        <p:txBody>
          <a:bodyPr/>
          <a:lstStyle/>
          <a:p>
            <a:pPr>
              <a:defRPr/>
            </a:pPr>
            <a:fld id="{6464F6AE-368D-472F-961D-11E0AAAF00D8}" type="slidenum">
              <a:rPr lang="en-US" smtClean="0"/>
              <a:pPr>
                <a:defRPr/>
              </a:pPr>
              <a:t>14</a:t>
            </a:fld>
            <a:endParaRPr lang="en-US" dirty="0"/>
          </a:p>
        </p:txBody>
      </p:sp>
      <p:sp>
        <p:nvSpPr>
          <p:cNvPr id="6" name="Rounded Rectangle 5"/>
          <p:cNvSpPr/>
          <p:nvPr/>
        </p:nvSpPr>
        <p:spPr bwMode="auto">
          <a:xfrm>
            <a:off x="723897" y="3483897"/>
            <a:ext cx="7648575" cy="2037347"/>
          </a:xfrm>
          <a:prstGeom prst="roundRect">
            <a:avLst/>
          </a:prstGeom>
          <a:solidFill>
            <a:schemeClr val="accent1">
              <a:lumMod val="20000"/>
              <a:lumOff val="80000"/>
            </a:schemeClr>
          </a:solidFill>
          <a:ln w="6350">
            <a:solidFill>
              <a:schemeClr val="tx1"/>
            </a:solidFill>
            <a:miter lim="800000"/>
            <a:headEnd/>
            <a:tailEnd/>
          </a:ln>
          <a:effectLst>
            <a:glow rad="63500">
              <a:schemeClr val="accent1">
                <a:satMod val="175000"/>
                <a:alpha val="40000"/>
              </a:schemeClr>
            </a:glow>
          </a:effectLst>
        </p:spPr>
        <p:txBody>
          <a:bodyPr wrap="none" rtlCol="0" anchor="ctr"/>
          <a:lstStyle/>
          <a:p>
            <a:pPr marL="0" indent="0">
              <a:lnSpc>
                <a:spcPct val="100000"/>
              </a:lnSpc>
              <a:buNone/>
            </a:pPr>
            <a:endParaRPr lang="en-US" dirty="0"/>
          </a:p>
        </p:txBody>
      </p:sp>
      <p:sp>
        <p:nvSpPr>
          <p:cNvPr id="8" name="TextBox 7"/>
          <p:cNvSpPr txBox="1"/>
          <p:nvPr/>
        </p:nvSpPr>
        <p:spPr>
          <a:xfrm>
            <a:off x="4143376" y="1450290"/>
            <a:ext cx="4229096" cy="1569660"/>
          </a:xfrm>
          <a:prstGeom prst="rect">
            <a:avLst/>
          </a:prstGeom>
          <a:noFill/>
          <a:effectLst>
            <a:glow rad="63500">
              <a:schemeClr val="accent3">
                <a:satMod val="175000"/>
                <a:alpha val="40000"/>
              </a:schemeClr>
            </a:glow>
          </a:effectLst>
        </p:spPr>
        <p:txBody>
          <a:bodyPr wrap="square" rtlCol="0">
            <a:spAutoFit/>
          </a:bodyPr>
          <a:lstStyle/>
          <a:p>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oval:element_mapping&gt;</a:t>
            </a: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smtClean="0">
                <a:solidFill>
                  <a:srgbClr val="000000"/>
                </a:solidFill>
                <a:latin typeface="Consolas" pitchFamily="49" charset="0"/>
                <a:cs typeface="Consolas" pitchFamily="49" charset="0"/>
              </a:rPr>
              <a:t>  </a:t>
            </a:r>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oval:test&gt;</a:t>
            </a:r>
            <a:r>
              <a:rPr lang="en-US" sz="1200" b="0" dirty="0">
                <a:solidFill>
                  <a:srgbClr val="000000"/>
                </a:solidFill>
                <a:latin typeface="Consolas" pitchFamily="49" charset="0"/>
                <a:cs typeface="Consolas" pitchFamily="49" charset="0"/>
              </a:rPr>
              <a:t>registry_test</a:t>
            </a:r>
            <a:r>
              <a:rPr lang="en-US" sz="1200" b="0" dirty="0">
                <a:solidFill>
                  <a:srgbClr val="000096"/>
                </a:solidFill>
                <a:latin typeface="Consolas" pitchFamily="49" charset="0"/>
                <a:cs typeface="Consolas" pitchFamily="49" charset="0"/>
              </a:rPr>
              <a:t>&lt;/oval:test&gt;</a:t>
            </a: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a:solidFill>
                  <a:srgbClr val="000000"/>
                </a:solidFill>
                <a:latin typeface="Consolas" pitchFamily="49" charset="0"/>
                <a:cs typeface="Consolas" pitchFamily="49" charset="0"/>
              </a:rPr>
              <a:t>  </a:t>
            </a:r>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oval:object&gt;</a:t>
            </a:r>
            <a:r>
              <a:rPr lang="en-US" sz="1200" b="0" dirty="0">
                <a:solidFill>
                  <a:srgbClr val="000000"/>
                </a:solidFill>
                <a:latin typeface="Consolas" pitchFamily="49" charset="0"/>
                <a:cs typeface="Consolas" pitchFamily="49" charset="0"/>
              </a:rPr>
              <a:t>registry_object</a:t>
            </a:r>
            <a:r>
              <a:rPr lang="en-US" sz="1200" b="0" dirty="0">
                <a:solidFill>
                  <a:srgbClr val="000096"/>
                </a:solidFill>
                <a:latin typeface="Consolas" pitchFamily="49" charset="0"/>
                <a:cs typeface="Consolas" pitchFamily="49" charset="0"/>
              </a:rPr>
              <a:t>&lt;/oval:object&gt;</a:t>
            </a: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a:solidFill>
                  <a:srgbClr val="000000"/>
                </a:solidFill>
                <a:latin typeface="Consolas" pitchFamily="49" charset="0"/>
                <a:cs typeface="Consolas" pitchFamily="49" charset="0"/>
              </a:rPr>
              <a:t>  </a:t>
            </a:r>
            <a:r>
              <a:rPr lang="en-US" sz="1200" b="0" dirty="0" smtClean="0">
                <a:solidFill>
                  <a:srgbClr val="000096"/>
                </a:solidFill>
                <a:latin typeface="Consolas" pitchFamily="49" charset="0"/>
                <a:cs typeface="Consolas" pitchFamily="49" charset="0"/>
              </a:rPr>
              <a:t>&lt;oval:state&gt;</a:t>
            </a:r>
            <a:r>
              <a:rPr lang="en-US" sz="1200" b="0" dirty="0" smtClean="0">
                <a:solidFill>
                  <a:srgbClr val="000000"/>
                </a:solidFill>
                <a:latin typeface="Consolas" pitchFamily="49" charset="0"/>
                <a:cs typeface="Consolas" pitchFamily="49" charset="0"/>
              </a:rPr>
              <a:t>registry_state</a:t>
            </a:r>
            <a:r>
              <a:rPr lang="en-US" sz="1200" b="0" dirty="0">
                <a:solidFill>
                  <a:srgbClr val="000096"/>
                </a:solidFill>
                <a:latin typeface="Consolas" pitchFamily="49" charset="0"/>
                <a:cs typeface="Consolas" pitchFamily="49" charset="0"/>
              </a:rPr>
              <a:t>&lt;/oval:state&gt;</a:t>
            </a: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a:solidFill>
                  <a:srgbClr val="000000"/>
                </a:solidFill>
                <a:latin typeface="Consolas" pitchFamily="49" charset="0"/>
                <a:cs typeface="Consolas" pitchFamily="49" charset="0"/>
              </a:rPr>
              <a:t>  </a:t>
            </a:r>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oval:item</a:t>
            </a:r>
            <a:r>
              <a:rPr lang="en-US" sz="1200" b="0" dirty="0">
                <a:solidFill>
                  <a:srgbClr val="F5844C"/>
                </a:solidFill>
                <a:latin typeface="Consolas" pitchFamily="49" charset="0"/>
                <a:cs typeface="Consolas" pitchFamily="49" charset="0"/>
              </a:rPr>
              <a:t> target_namespace</a:t>
            </a:r>
            <a:r>
              <a:rPr lang="en-US" sz="1200" b="0" dirty="0" smtClean="0">
                <a:solidFill>
                  <a:srgbClr val="FF8040"/>
                </a:solidFill>
                <a:latin typeface="Consolas" pitchFamily="49" charset="0"/>
                <a:cs typeface="Consolas" pitchFamily="49" charset="0"/>
              </a:rPr>
              <a:t>=</a:t>
            </a:r>
            <a:r>
              <a:rPr lang="en-US" sz="1200" b="0" dirty="0" smtClean="0">
                <a:solidFill>
                  <a:srgbClr val="993300"/>
                </a:solidFill>
                <a:latin typeface="Consolas" pitchFamily="49" charset="0"/>
                <a:cs typeface="Consolas" pitchFamily="49" charset="0"/>
              </a:rPr>
              <a:t>"..."</a:t>
            </a:r>
            <a:r>
              <a:rPr lang="en-US" sz="1200" b="0" dirty="0" smtClean="0">
                <a:solidFill>
                  <a:srgbClr val="000096"/>
                </a:solidFill>
                <a:latin typeface="Consolas" pitchFamily="49" charset="0"/>
                <a:cs typeface="Consolas" pitchFamily="49" charset="0"/>
              </a:rPr>
              <a:t>&gt;</a:t>
            </a:r>
          </a:p>
          <a:p>
            <a:r>
              <a:rPr lang="en-US" sz="1200" b="0" dirty="0">
                <a:solidFill>
                  <a:srgbClr val="000096"/>
                </a:solidFill>
                <a:latin typeface="Consolas" pitchFamily="49" charset="0"/>
                <a:cs typeface="Consolas" pitchFamily="49" charset="0"/>
              </a:rPr>
              <a:t> </a:t>
            </a:r>
            <a:r>
              <a:rPr lang="en-US" sz="1200" b="0" dirty="0" smtClean="0">
                <a:solidFill>
                  <a:srgbClr val="000096"/>
                </a:solidFill>
                <a:latin typeface="Consolas" pitchFamily="49" charset="0"/>
                <a:cs typeface="Consolas" pitchFamily="49" charset="0"/>
              </a:rPr>
              <a:t>   </a:t>
            </a:r>
            <a:r>
              <a:rPr lang="en-US" sz="1200" b="0" dirty="0" smtClean="0">
                <a:solidFill>
                  <a:srgbClr val="000000"/>
                </a:solidFill>
                <a:latin typeface="Consolas" pitchFamily="49" charset="0"/>
                <a:cs typeface="Consolas" pitchFamily="49" charset="0"/>
              </a:rPr>
              <a:t>registry_item</a:t>
            </a:r>
          </a:p>
          <a:p>
            <a:r>
              <a:rPr lang="en-US" sz="1200" b="0" dirty="0">
                <a:solidFill>
                  <a:srgbClr val="000000"/>
                </a:solidFill>
                <a:latin typeface="Consolas" pitchFamily="49" charset="0"/>
                <a:cs typeface="Consolas" pitchFamily="49" charset="0"/>
              </a:rPr>
              <a:t> </a:t>
            </a:r>
            <a:r>
              <a:rPr lang="en-US" sz="1200" b="0" dirty="0" smtClean="0">
                <a:solidFill>
                  <a:srgbClr val="000000"/>
                </a:solidFill>
                <a:latin typeface="Consolas" pitchFamily="49" charset="0"/>
                <a:cs typeface="Consolas" pitchFamily="49" charset="0"/>
              </a:rPr>
              <a:t> </a:t>
            </a:r>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oval:item</a:t>
            </a:r>
            <a:r>
              <a:rPr lang="en-US" sz="1200" b="0" dirty="0" smtClean="0">
                <a:solidFill>
                  <a:srgbClr val="000096"/>
                </a:solidFill>
                <a:latin typeface="Consolas" pitchFamily="49" charset="0"/>
                <a:cs typeface="Consolas" pitchFamily="49" charset="0"/>
              </a:rPr>
              <a:t>&gt;</a:t>
            </a:r>
            <a:r>
              <a:rPr lang="en-US" sz="1200" b="0" dirty="0" smtClean="0">
                <a:solidFill>
                  <a:srgbClr val="000000"/>
                </a:solidFill>
                <a:latin typeface="Consolas" pitchFamily="49" charset="0"/>
                <a:cs typeface="Consolas" pitchFamily="49" charset="0"/>
              </a:rPr>
              <a:t/>
            </a:r>
            <a:br>
              <a:rPr lang="en-US" sz="1200" b="0" dirty="0" smtClean="0">
                <a:solidFill>
                  <a:srgbClr val="000000"/>
                </a:solidFill>
                <a:latin typeface="Consolas" pitchFamily="49" charset="0"/>
                <a:cs typeface="Consolas" pitchFamily="49" charset="0"/>
              </a:rPr>
            </a:br>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oval:element_mapping</a:t>
            </a:r>
            <a:r>
              <a:rPr lang="en-US" sz="1200" b="0" dirty="0" smtClean="0">
                <a:solidFill>
                  <a:srgbClr val="000096"/>
                </a:solidFill>
                <a:latin typeface="Consolas" pitchFamily="49" charset="0"/>
                <a:cs typeface="Consolas" pitchFamily="49" charset="0"/>
              </a:rPr>
              <a:t>&gt;</a:t>
            </a:r>
            <a:endParaRPr lang="en-US" sz="1200" b="0" dirty="0">
              <a:latin typeface="Consolas" pitchFamily="49" charset="0"/>
              <a:cs typeface="Consolas" pitchFamily="49" charset="0"/>
            </a:endParaRPr>
          </a:p>
        </p:txBody>
      </p:sp>
      <p:sp>
        <p:nvSpPr>
          <p:cNvPr id="10" name="TextBox 9"/>
          <p:cNvSpPr txBox="1"/>
          <p:nvPr/>
        </p:nvSpPr>
        <p:spPr>
          <a:xfrm>
            <a:off x="4143375" y="3577952"/>
            <a:ext cx="4229097" cy="1754326"/>
          </a:xfrm>
          <a:prstGeom prst="rect">
            <a:avLst/>
          </a:prstGeom>
          <a:noFill/>
        </p:spPr>
        <p:txBody>
          <a:bodyPr wrap="square" rtlCol="0">
            <a:spAutoFit/>
          </a:bodyPr>
          <a:lstStyle/>
          <a:p>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oval:deprecated_info&gt;</a:t>
            </a: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smtClean="0">
                <a:solidFill>
                  <a:srgbClr val="000000"/>
                </a:solidFill>
                <a:latin typeface="Consolas" pitchFamily="49" charset="0"/>
                <a:cs typeface="Consolas" pitchFamily="49" charset="0"/>
              </a:rPr>
              <a:t>  </a:t>
            </a:r>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oval:version&gt;</a:t>
            </a:r>
            <a:r>
              <a:rPr lang="en-US" sz="1200" b="0" dirty="0">
                <a:solidFill>
                  <a:srgbClr val="000000"/>
                </a:solidFill>
                <a:latin typeface="Consolas" pitchFamily="49" charset="0"/>
                <a:cs typeface="Consolas" pitchFamily="49" charset="0"/>
              </a:rPr>
              <a:t>5.3</a:t>
            </a:r>
            <a:r>
              <a:rPr lang="en-US" sz="1200" b="0" dirty="0">
                <a:solidFill>
                  <a:srgbClr val="000096"/>
                </a:solidFill>
                <a:latin typeface="Consolas" pitchFamily="49" charset="0"/>
                <a:cs typeface="Consolas" pitchFamily="49" charset="0"/>
              </a:rPr>
              <a:t>&lt;/oval:version&gt;</a:t>
            </a: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a:solidFill>
                  <a:srgbClr val="000000"/>
                </a:solidFill>
                <a:latin typeface="Consolas" pitchFamily="49" charset="0"/>
                <a:cs typeface="Consolas" pitchFamily="49" charset="0"/>
              </a:rPr>
              <a:t>  </a:t>
            </a:r>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oval:reason</a:t>
            </a:r>
            <a:r>
              <a:rPr lang="en-US" sz="1200" b="0" dirty="0" smtClean="0">
                <a:solidFill>
                  <a:srgbClr val="000096"/>
                </a:solidFill>
                <a:latin typeface="Consolas" pitchFamily="49" charset="0"/>
                <a:cs typeface="Consolas" pitchFamily="49" charset="0"/>
              </a:rPr>
              <a:t>&gt;</a:t>
            </a:r>
          </a:p>
          <a:p>
            <a:r>
              <a:rPr lang="en-US" sz="1200" b="0" dirty="0">
                <a:solidFill>
                  <a:srgbClr val="000096"/>
                </a:solidFill>
                <a:latin typeface="Consolas" pitchFamily="49" charset="0"/>
                <a:cs typeface="Consolas" pitchFamily="49" charset="0"/>
              </a:rPr>
              <a:t> </a:t>
            </a:r>
            <a:r>
              <a:rPr lang="en-US" sz="1200" b="0" dirty="0" smtClean="0">
                <a:solidFill>
                  <a:srgbClr val="000096"/>
                </a:solidFill>
                <a:latin typeface="Consolas" pitchFamily="49" charset="0"/>
                <a:cs typeface="Consolas" pitchFamily="49" charset="0"/>
              </a:rPr>
              <a:t>   </a:t>
            </a:r>
            <a:r>
              <a:rPr lang="en-US" sz="1200" b="0" dirty="0" smtClean="0">
                <a:solidFill>
                  <a:srgbClr val="000000"/>
                </a:solidFill>
                <a:latin typeface="Consolas" pitchFamily="49" charset="0"/>
                <a:cs typeface="Consolas" pitchFamily="49" charset="0"/>
              </a:rPr>
              <a:t>Replaced </a:t>
            </a:r>
            <a:r>
              <a:rPr lang="en-US" sz="1200" b="0" dirty="0">
                <a:solidFill>
                  <a:srgbClr val="000000"/>
                </a:solidFill>
                <a:latin typeface="Consolas" pitchFamily="49" charset="0"/>
                <a:cs typeface="Consolas" pitchFamily="49" charset="0"/>
              </a:rPr>
              <a:t>by </a:t>
            </a:r>
            <a:r>
              <a:rPr lang="en-US" sz="1200" b="0" dirty="0" smtClean="0">
                <a:solidFill>
                  <a:srgbClr val="000000"/>
                </a:solidFill>
                <a:latin typeface="Consolas" pitchFamily="49" charset="0"/>
                <a:cs typeface="Consolas" pitchFamily="49" charset="0"/>
              </a:rPr>
              <a:t>the regkeyauditedpermissions...</a:t>
            </a:r>
          </a:p>
          <a:p>
            <a:r>
              <a:rPr lang="en-US" sz="1200" b="0" dirty="0" smtClean="0">
                <a:solidFill>
                  <a:srgbClr val="000096"/>
                </a:solidFill>
                <a:latin typeface="Consolas" pitchFamily="49" charset="0"/>
                <a:cs typeface="Consolas" pitchFamily="49" charset="0"/>
              </a:rPr>
              <a:t>  &lt;/</a:t>
            </a:r>
            <a:r>
              <a:rPr lang="en-US" sz="1200" b="0" dirty="0">
                <a:solidFill>
                  <a:srgbClr val="000096"/>
                </a:solidFill>
                <a:latin typeface="Consolas" pitchFamily="49" charset="0"/>
                <a:cs typeface="Consolas" pitchFamily="49" charset="0"/>
              </a:rPr>
              <a:t>oval:reason&gt;</a:t>
            </a:r>
            <a:r>
              <a:rPr lang="en-US" sz="1200" b="0" dirty="0">
                <a:solidFill>
                  <a:srgbClr val="000000"/>
                </a:solidFill>
                <a:latin typeface="Consolas" pitchFamily="49" charset="0"/>
                <a:cs typeface="Consolas" pitchFamily="49" charset="0"/>
              </a:rPr>
              <a:t/>
            </a:r>
            <a:br>
              <a:rPr lang="en-US" sz="1200" b="0" dirty="0">
                <a:solidFill>
                  <a:srgbClr val="000000"/>
                </a:solidFill>
                <a:latin typeface="Consolas" pitchFamily="49" charset="0"/>
                <a:cs typeface="Consolas" pitchFamily="49" charset="0"/>
              </a:rPr>
            </a:br>
            <a:r>
              <a:rPr lang="en-US" sz="1200" b="0" dirty="0">
                <a:solidFill>
                  <a:srgbClr val="000000"/>
                </a:solidFill>
                <a:latin typeface="Consolas" pitchFamily="49" charset="0"/>
                <a:cs typeface="Consolas" pitchFamily="49" charset="0"/>
              </a:rPr>
              <a:t>  </a:t>
            </a:r>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oval:comment</a:t>
            </a:r>
            <a:r>
              <a:rPr lang="en-US" sz="1200" b="0" dirty="0" smtClean="0">
                <a:solidFill>
                  <a:srgbClr val="000096"/>
                </a:solidFill>
                <a:latin typeface="Consolas" pitchFamily="49" charset="0"/>
                <a:cs typeface="Consolas" pitchFamily="49" charset="0"/>
              </a:rPr>
              <a:t>&gt;</a:t>
            </a:r>
          </a:p>
          <a:p>
            <a:r>
              <a:rPr lang="en-US" sz="1200" b="0" dirty="0">
                <a:solidFill>
                  <a:srgbClr val="000096"/>
                </a:solidFill>
                <a:latin typeface="Consolas" pitchFamily="49" charset="0"/>
                <a:cs typeface="Consolas" pitchFamily="49" charset="0"/>
              </a:rPr>
              <a:t> </a:t>
            </a:r>
            <a:r>
              <a:rPr lang="en-US" sz="1200" b="0" dirty="0" smtClean="0">
                <a:solidFill>
                  <a:srgbClr val="000096"/>
                </a:solidFill>
                <a:latin typeface="Consolas" pitchFamily="49" charset="0"/>
                <a:cs typeface="Consolas" pitchFamily="49" charset="0"/>
              </a:rPr>
              <a:t>   </a:t>
            </a:r>
            <a:r>
              <a:rPr lang="en-US" sz="1200" b="0" dirty="0" smtClean="0">
                <a:solidFill>
                  <a:srgbClr val="000000"/>
                </a:solidFill>
                <a:latin typeface="Consolas" pitchFamily="49" charset="0"/>
                <a:cs typeface="Consolas" pitchFamily="49" charset="0"/>
              </a:rPr>
              <a:t>This </a:t>
            </a:r>
            <a:r>
              <a:rPr lang="en-US" sz="1200" b="0" dirty="0">
                <a:solidFill>
                  <a:srgbClr val="000000"/>
                </a:solidFill>
                <a:latin typeface="Consolas" pitchFamily="49" charset="0"/>
                <a:cs typeface="Consolas" pitchFamily="49" charset="0"/>
              </a:rPr>
              <a:t>test </a:t>
            </a:r>
            <a:r>
              <a:rPr lang="en-US" sz="1200" b="0" dirty="0" smtClean="0">
                <a:solidFill>
                  <a:srgbClr val="000000"/>
                </a:solidFill>
                <a:latin typeface="Consolas" pitchFamily="49" charset="0"/>
                <a:cs typeface="Consolas" pitchFamily="49" charset="0"/>
              </a:rPr>
              <a:t>has been deprecated...</a:t>
            </a:r>
          </a:p>
          <a:p>
            <a:r>
              <a:rPr lang="en-US" sz="1200" b="0" dirty="0">
                <a:solidFill>
                  <a:srgbClr val="000000"/>
                </a:solidFill>
                <a:latin typeface="Consolas" pitchFamily="49" charset="0"/>
                <a:cs typeface="Consolas" pitchFamily="49" charset="0"/>
              </a:rPr>
              <a:t> </a:t>
            </a:r>
            <a:r>
              <a:rPr lang="en-US" sz="1200" b="0" dirty="0" smtClean="0">
                <a:solidFill>
                  <a:srgbClr val="000000"/>
                </a:solidFill>
                <a:latin typeface="Consolas" pitchFamily="49" charset="0"/>
                <a:cs typeface="Consolas" pitchFamily="49" charset="0"/>
              </a:rPr>
              <a:t> </a:t>
            </a:r>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oval:comment</a:t>
            </a:r>
            <a:r>
              <a:rPr lang="en-US" sz="1200" b="0" dirty="0" smtClean="0">
                <a:solidFill>
                  <a:srgbClr val="000096"/>
                </a:solidFill>
                <a:latin typeface="Consolas" pitchFamily="49" charset="0"/>
                <a:cs typeface="Consolas" pitchFamily="49" charset="0"/>
              </a:rPr>
              <a:t>&gt;</a:t>
            </a:r>
            <a:r>
              <a:rPr lang="en-US" sz="1200" b="0" dirty="0" smtClean="0">
                <a:solidFill>
                  <a:srgbClr val="000000"/>
                </a:solidFill>
                <a:latin typeface="Consolas" pitchFamily="49" charset="0"/>
                <a:cs typeface="Consolas" pitchFamily="49" charset="0"/>
              </a:rPr>
              <a:t/>
            </a:r>
            <a:br>
              <a:rPr lang="en-US" sz="1200" b="0" dirty="0" smtClean="0">
                <a:solidFill>
                  <a:srgbClr val="000000"/>
                </a:solidFill>
                <a:latin typeface="Consolas" pitchFamily="49" charset="0"/>
                <a:cs typeface="Consolas" pitchFamily="49" charset="0"/>
              </a:rPr>
            </a:br>
            <a:r>
              <a:rPr lang="en-US" sz="1200" b="0" dirty="0" smtClean="0">
                <a:solidFill>
                  <a:srgbClr val="000096"/>
                </a:solidFill>
                <a:latin typeface="Consolas" pitchFamily="49" charset="0"/>
                <a:cs typeface="Consolas" pitchFamily="49" charset="0"/>
              </a:rPr>
              <a:t>&lt;/</a:t>
            </a:r>
            <a:r>
              <a:rPr lang="en-US" sz="1200" b="0" dirty="0">
                <a:solidFill>
                  <a:srgbClr val="000096"/>
                </a:solidFill>
                <a:latin typeface="Consolas" pitchFamily="49" charset="0"/>
                <a:cs typeface="Consolas" pitchFamily="49" charset="0"/>
              </a:rPr>
              <a:t>oval:deprecated_info</a:t>
            </a:r>
            <a:r>
              <a:rPr lang="en-US" sz="1200" b="0" dirty="0" smtClean="0">
                <a:solidFill>
                  <a:srgbClr val="000096"/>
                </a:solidFill>
                <a:latin typeface="Consolas" pitchFamily="49" charset="0"/>
                <a:cs typeface="Consolas" pitchFamily="49" charset="0"/>
              </a:rPr>
              <a:t>&gt;</a:t>
            </a:r>
            <a:endParaRPr lang="en-US" sz="1200" b="0" dirty="0">
              <a:solidFill>
                <a:srgbClr val="003296"/>
              </a:solidFill>
              <a:latin typeface="Consolas" pitchFamily="49" charset="0"/>
              <a:cs typeface="Consolas" pitchFamily="49" charset="0"/>
            </a:endParaRPr>
          </a:p>
        </p:txBody>
      </p:sp>
      <p:sp>
        <p:nvSpPr>
          <p:cNvPr id="11" name="TextBox 10"/>
          <p:cNvSpPr txBox="1"/>
          <p:nvPr/>
        </p:nvSpPr>
        <p:spPr>
          <a:xfrm>
            <a:off x="1009650" y="1496456"/>
            <a:ext cx="3133724" cy="1477328"/>
          </a:xfrm>
          <a:prstGeom prst="rect">
            <a:avLst/>
          </a:prstGeom>
          <a:noFill/>
        </p:spPr>
        <p:txBody>
          <a:bodyPr wrap="square" rtlCol="0">
            <a:spAutoFit/>
          </a:bodyPr>
          <a:lstStyle/>
          <a:p>
            <a:r>
              <a:rPr lang="en-US" dirty="0" smtClean="0"/>
              <a:t>ElementMappingType</a:t>
            </a:r>
          </a:p>
          <a:p>
            <a:endParaRPr lang="en-US" dirty="0"/>
          </a:p>
          <a:p>
            <a:r>
              <a:rPr lang="en-US" b="0" dirty="0" smtClean="0"/>
              <a:t>Which OVAL Test, Object, State, and Item are associated with each other…</a:t>
            </a:r>
            <a:endParaRPr lang="en-US" b="0" dirty="0"/>
          </a:p>
        </p:txBody>
      </p:sp>
      <p:sp>
        <p:nvSpPr>
          <p:cNvPr id="12" name="TextBox 11"/>
          <p:cNvSpPr txBox="1"/>
          <p:nvPr/>
        </p:nvSpPr>
        <p:spPr>
          <a:xfrm>
            <a:off x="1085850" y="3854950"/>
            <a:ext cx="2981325" cy="1200329"/>
          </a:xfrm>
          <a:prstGeom prst="rect">
            <a:avLst/>
          </a:prstGeom>
          <a:noFill/>
        </p:spPr>
        <p:txBody>
          <a:bodyPr wrap="square" rtlCol="0">
            <a:spAutoFit/>
          </a:bodyPr>
          <a:lstStyle/>
          <a:p>
            <a:r>
              <a:rPr lang="en-US" dirty="0" smtClean="0"/>
              <a:t>DeprecatedInfoType</a:t>
            </a:r>
          </a:p>
          <a:p>
            <a:endParaRPr lang="en-US" dirty="0"/>
          </a:p>
          <a:p>
            <a:r>
              <a:rPr lang="en-US" b="0" dirty="0" smtClean="0"/>
              <a:t>When and why something was deprecated…</a:t>
            </a:r>
            <a:endParaRPr lang="en-US" b="0" dirty="0"/>
          </a:p>
        </p:txBody>
      </p:sp>
      <p:sp>
        <p:nvSpPr>
          <p:cNvPr id="13" name="Content Placeholder 2"/>
          <p:cNvSpPr>
            <a:spLocks noGrp="1"/>
          </p:cNvSpPr>
          <p:nvPr>
            <p:ph idx="1"/>
          </p:nvPr>
        </p:nvSpPr>
        <p:spPr>
          <a:xfrm>
            <a:off x="688984" y="1101068"/>
            <a:ext cx="7764551" cy="5138670"/>
          </a:xfrm>
        </p:spPr>
        <p:txBody>
          <a:bodyPr/>
          <a:lstStyle/>
          <a:p>
            <a:pPr lvl="1"/>
            <a:endParaRPr lang="en-US" dirty="0"/>
          </a:p>
          <a:p>
            <a:endParaRPr lang="en-US" dirty="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smtClean="0"/>
          </a:p>
          <a:p>
            <a:endParaRPr lang="en-US" dirty="0" smtClean="0"/>
          </a:p>
          <a:p>
            <a:endParaRPr lang="en-US" dirty="0" smtClean="0"/>
          </a:p>
          <a:p>
            <a:r>
              <a:rPr lang="en-US" dirty="0" smtClean="0"/>
              <a:t>Should these constructs be included?</a:t>
            </a:r>
            <a:endParaRPr lang="en-US" dirty="0"/>
          </a:p>
        </p:txBody>
      </p:sp>
    </p:spTree>
    <p:extLst>
      <p:ext uri="{BB962C8B-B14F-4D97-AF65-F5344CB8AC3E}">
        <p14:creationId xmlns:p14="http://schemas.microsoft.com/office/powerpoint/2010/main" val="26262252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Represent xsd:choice Constructs?</a:t>
            </a:r>
            <a:endParaRPr lang="en-US" dirty="0"/>
          </a:p>
        </p:txBody>
      </p:sp>
      <p:sp>
        <p:nvSpPr>
          <p:cNvPr id="3" name="Content Placeholder 2"/>
          <p:cNvSpPr>
            <a:spLocks noGrp="1"/>
          </p:cNvSpPr>
          <p:nvPr>
            <p:ph idx="1"/>
          </p:nvPr>
        </p:nvSpPr>
        <p:spPr/>
        <p:txBody>
          <a:bodyPr/>
          <a:lstStyle/>
          <a:p>
            <a:r>
              <a:rPr lang="en-US" dirty="0" smtClean="0"/>
              <a:t>The xsd:choice construct allows for only one of the specified elements to be present.</a:t>
            </a:r>
          </a:p>
          <a:p>
            <a:pPr lvl="1"/>
            <a:r>
              <a:rPr lang="en-US" dirty="0" smtClean="0"/>
              <a:t>Used for FunctionGroup, ComponentGroup, Set, etc.</a:t>
            </a:r>
          </a:p>
          <a:p>
            <a:pPr lvl="1"/>
            <a:endParaRPr lang="en-US" dirty="0"/>
          </a:p>
          <a:p>
            <a:endParaRPr lang="en-US" dirty="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smtClean="0"/>
          </a:p>
        </p:txBody>
      </p:sp>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15</a:t>
            </a:fld>
            <a:endParaRPr lang="en-US" dirty="0"/>
          </a:p>
        </p:txBody>
      </p:sp>
      <p:sp>
        <p:nvSpPr>
          <p:cNvPr id="5" name="Rounded Rectangle 4"/>
          <p:cNvSpPr/>
          <p:nvPr/>
        </p:nvSpPr>
        <p:spPr bwMode="auto">
          <a:xfrm>
            <a:off x="601389" y="2427890"/>
            <a:ext cx="7905750" cy="2932386"/>
          </a:xfrm>
          <a:prstGeom prst="roundRect">
            <a:avLst/>
          </a:prstGeom>
          <a:solidFill>
            <a:schemeClr val="accent1">
              <a:lumMod val="20000"/>
              <a:lumOff val="80000"/>
            </a:schemeClr>
          </a:solidFill>
          <a:ln w="6350">
            <a:solidFill>
              <a:schemeClr val="tx1"/>
            </a:solidFill>
            <a:miter lim="800000"/>
            <a:headEnd/>
            <a:tailEnd/>
          </a:ln>
          <a:effectLst>
            <a:glow rad="63500">
              <a:schemeClr val="accent1">
                <a:satMod val="175000"/>
                <a:alpha val="40000"/>
              </a:schemeClr>
            </a:glow>
          </a:effectLst>
        </p:spPr>
        <p:txBody>
          <a:bodyPr wrap="none" rtlCol="0" anchor="ctr"/>
          <a:lstStyle/>
          <a:p>
            <a:pPr eaLnBrk="0" hangingPunct="0">
              <a:buClr>
                <a:srgbClr val="FDAA03"/>
              </a:buClr>
            </a:pPr>
            <a:endParaRPr lang="en-US" sz="1400" b="0" dirty="0">
              <a:solidFill>
                <a:schemeClr val="accent1">
                  <a:lumMod val="20000"/>
                  <a:lumOff val="80000"/>
                </a:schemeClr>
              </a:solidFill>
              <a:latin typeface="Consolas" pitchFamily="49" charset="0"/>
              <a:cs typeface="Consolas" pitchFamily="49" charset="0"/>
            </a:endParaRPr>
          </a:p>
        </p:txBody>
      </p:sp>
      <p:sp>
        <p:nvSpPr>
          <p:cNvPr id="7" name="TextBox 6"/>
          <p:cNvSpPr txBox="1"/>
          <p:nvPr/>
        </p:nvSpPr>
        <p:spPr>
          <a:xfrm>
            <a:off x="830317" y="2822678"/>
            <a:ext cx="7777655" cy="2292935"/>
          </a:xfrm>
          <a:prstGeom prst="rect">
            <a:avLst/>
          </a:prstGeom>
          <a:noFill/>
        </p:spPr>
        <p:txBody>
          <a:bodyPr wrap="square" rtlCol="0">
            <a:spAutoFit/>
          </a:bodyPr>
          <a:lstStyle/>
          <a:p>
            <a:pPr lvl="0" eaLnBrk="0" hangingPunct="0">
              <a:buClr>
                <a:srgbClr val="FDAA03"/>
              </a:buClr>
            </a:pPr>
            <a:r>
              <a:rPr lang="en-US" sz="1300" b="0" dirty="0" smtClean="0">
                <a:solidFill>
                  <a:srgbClr val="003296"/>
                </a:solidFill>
                <a:latin typeface="Consolas" pitchFamily="49" charset="0"/>
                <a:cs typeface="Consolas" pitchFamily="49" charset="0"/>
              </a:rPr>
              <a:t>&lt;</a:t>
            </a:r>
            <a:r>
              <a:rPr lang="en-US" sz="1300" b="0" dirty="0">
                <a:solidFill>
                  <a:srgbClr val="003296"/>
                </a:solidFill>
                <a:latin typeface="Consolas" pitchFamily="49" charset="0"/>
                <a:cs typeface="Consolas" pitchFamily="49" charset="0"/>
              </a:rPr>
              <a:t>xsd:group</a:t>
            </a:r>
            <a:r>
              <a:rPr lang="en-US" sz="1300" b="0" dirty="0">
                <a:solidFill>
                  <a:srgbClr val="F5844C"/>
                </a:solidFill>
                <a:latin typeface="Consolas" pitchFamily="49" charset="0"/>
                <a:cs typeface="Consolas" pitchFamily="49" charset="0"/>
              </a:rPr>
              <a:t> name</a:t>
            </a:r>
            <a:r>
              <a:rPr lang="en-US" sz="1300" b="0" dirty="0">
                <a:solidFill>
                  <a:srgbClr val="FF8040"/>
                </a:solidFill>
                <a:latin typeface="Consolas" pitchFamily="49" charset="0"/>
                <a:cs typeface="Consolas" pitchFamily="49" charset="0"/>
              </a:rPr>
              <a:t>=</a:t>
            </a:r>
            <a:r>
              <a:rPr lang="en-US" sz="1300" b="0" dirty="0">
                <a:solidFill>
                  <a:srgbClr val="993300"/>
                </a:solidFill>
                <a:latin typeface="Consolas" pitchFamily="49" charset="0"/>
                <a:cs typeface="Consolas" pitchFamily="49" charset="0"/>
              </a:rPr>
              <a:t>"ComponentGroup"</a:t>
            </a:r>
            <a:r>
              <a:rPr lang="en-US" sz="1300" b="0" dirty="0">
                <a:solidFill>
                  <a:srgbClr val="000096"/>
                </a:solidFill>
                <a:latin typeface="Consolas" pitchFamily="49" charset="0"/>
                <a:cs typeface="Consolas" pitchFamily="49" charset="0"/>
              </a:rPr>
              <a:t>&gt;</a:t>
            </a:r>
            <a:r>
              <a:rPr lang="en-US" sz="1300" b="0" dirty="0">
                <a:solidFill>
                  <a:srgbClr val="000000"/>
                </a:solidFill>
                <a:latin typeface="Consolas" pitchFamily="49" charset="0"/>
                <a:cs typeface="Consolas" pitchFamily="49" charset="0"/>
              </a:rPr>
              <a:t/>
            </a:r>
            <a:br>
              <a:rPr lang="en-US" sz="1300" b="0" dirty="0">
                <a:solidFill>
                  <a:srgbClr val="000000"/>
                </a:solidFill>
                <a:latin typeface="Consolas" pitchFamily="49" charset="0"/>
                <a:cs typeface="Consolas" pitchFamily="49" charset="0"/>
              </a:rPr>
            </a:br>
            <a:r>
              <a:rPr lang="en-US" sz="1300" b="0" dirty="0" smtClean="0">
                <a:solidFill>
                  <a:srgbClr val="000000"/>
                </a:solidFill>
                <a:latin typeface="Consolas" pitchFamily="49" charset="0"/>
                <a:cs typeface="Consolas" pitchFamily="49" charset="0"/>
              </a:rPr>
              <a:t>  </a:t>
            </a:r>
            <a:r>
              <a:rPr lang="en-US" sz="1300" b="0" dirty="0" smtClean="0">
                <a:solidFill>
                  <a:srgbClr val="003296"/>
                </a:solidFill>
                <a:latin typeface="Consolas" pitchFamily="49" charset="0"/>
                <a:cs typeface="Consolas" pitchFamily="49" charset="0"/>
              </a:rPr>
              <a:t>&lt;</a:t>
            </a:r>
            <a:r>
              <a:rPr lang="en-US" sz="1300" b="0" dirty="0">
                <a:solidFill>
                  <a:srgbClr val="003296"/>
                </a:solidFill>
                <a:latin typeface="Consolas" pitchFamily="49" charset="0"/>
                <a:cs typeface="Consolas" pitchFamily="49" charset="0"/>
              </a:rPr>
              <a:t>xsd:annotation&gt;</a:t>
            </a:r>
            <a:r>
              <a:rPr lang="en-US" sz="1300" b="0" dirty="0">
                <a:solidFill>
                  <a:srgbClr val="000000"/>
                </a:solidFill>
                <a:latin typeface="Consolas" pitchFamily="49" charset="0"/>
                <a:cs typeface="Consolas" pitchFamily="49" charset="0"/>
              </a:rPr>
              <a:t/>
            </a:r>
            <a:br>
              <a:rPr lang="en-US" sz="1300" b="0" dirty="0">
                <a:solidFill>
                  <a:srgbClr val="000000"/>
                </a:solidFill>
                <a:latin typeface="Consolas" pitchFamily="49" charset="0"/>
                <a:cs typeface="Consolas" pitchFamily="49" charset="0"/>
              </a:rPr>
            </a:br>
            <a:r>
              <a:rPr lang="en-US" sz="1300" b="0" dirty="0">
                <a:solidFill>
                  <a:srgbClr val="000000"/>
                </a:solidFill>
                <a:latin typeface="Consolas" pitchFamily="49" charset="0"/>
                <a:cs typeface="Consolas" pitchFamily="49" charset="0"/>
              </a:rPr>
              <a:t>  </a:t>
            </a:r>
            <a:r>
              <a:rPr lang="en-US" sz="1300" b="0" dirty="0" smtClean="0">
                <a:solidFill>
                  <a:srgbClr val="000000"/>
                </a:solidFill>
                <a:latin typeface="Consolas" pitchFamily="49" charset="0"/>
                <a:cs typeface="Consolas" pitchFamily="49" charset="0"/>
              </a:rPr>
              <a:t>  </a:t>
            </a:r>
            <a:r>
              <a:rPr lang="en-US" sz="1300" b="0" dirty="0" smtClean="0">
                <a:solidFill>
                  <a:srgbClr val="003296"/>
                </a:solidFill>
                <a:latin typeface="Consolas" pitchFamily="49" charset="0"/>
                <a:cs typeface="Consolas" pitchFamily="49" charset="0"/>
              </a:rPr>
              <a:t>&lt;</a:t>
            </a:r>
            <a:r>
              <a:rPr lang="en-US" sz="1300" b="0" dirty="0">
                <a:solidFill>
                  <a:srgbClr val="003296"/>
                </a:solidFill>
                <a:latin typeface="Consolas" pitchFamily="49" charset="0"/>
                <a:cs typeface="Consolas" pitchFamily="49" charset="0"/>
              </a:rPr>
              <a:t>xsd:documentation&gt;</a:t>
            </a:r>
            <a:r>
              <a:rPr lang="en-US" sz="1300" b="0" dirty="0">
                <a:solidFill>
                  <a:srgbClr val="000000"/>
                </a:solidFill>
                <a:latin typeface="Consolas" pitchFamily="49" charset="0"/>
                <a:cs typeface="Consolas" pitchFamily="49" charset="0"/>
              </a:rPr>
              <a:t>Any value that is ...</a:t>
            </a:r>
            <a:r>
              <a:rPr lang="en-US" sz="1300" b="0" dirty="0">
                <a:solidFill>
                  <a:srgbClr val="003296"/>
                </a:solidFill>
                <a:latin typeface="Consolas" pitchFamily="49" charset="0"/>
                <a:cs typeface="Consolas" pitchFamily="49" charset="0"/>
              </a:rPr>
              <a:t>&lt;/xsd:documentation&gt;</a:t>
            </a:r>
            <a:r>
              <a:rPr lang="en-US" sz="1300" b="0" dirty="0">
                <a:solidFill>
                  <a:srgbClr val="000000"/>
                </a:solidFill>
                <a:latin typeface="Consolas" pitchFamily="49" charset="0"/>
                <a:cs typeface="Consolas" pitchFamily="49" charset="0"/>
              </a:rPr>
              <a:t/>
            </a:r>
            <a:br>
              <a:rPr lang="en-US" sz="1300" b="0" dirty="0">
                <a:solidFill>
                  <a:srgbClr val="000000"/>
                </a:solidFill>
                <a:latin typeface="Consolas" pitchFamily="49" charset="0"/>
                <a:cs typeface="Consolas" pitchFamily="49" charset="0"/>
              </a:rPr>
            </a:br>
            <a:r>
              <a:rPr lang="en-US" sz="1300" b="0" dirty="0">
                <a:solidFill>
                  <a:srgbClr val="000000"/>
                </a:solidFill>
                <a:latin typeface="Consolas" pitchFamily="49" charset="0"/>
                <a:cs typeface="Consolas" pitchFamily="49" charset="0"/>
              </a:rPr>
              <a:t>  </a:t>
            </a:r>
            <a:r>
              <a:rPr lang="en-US" sz="1300" b="0" dirty="0" smtClean="0">
                <a:solidFill>
                  <a:srgbClr val="003296"/>
                </a:solidFill>
                <a:latin typeface="Consolas" pitchFamily="49" charset="0"/>
                <a:cs typeface="Consolas" pitchFamily="49" charset="0"/>
              </a:rPr>
              <a:t>&lt;/</a:t>
            </a:r>
            <a:r>
              <a:rPr lang="en-US" sz="1300" b="0" dirty="0">
                <a:solidFill>
                  <a:srgbClr val="003296"/>
                </a:solidFill>
                <a:latin typeface="Consolas" pitchFamily="49" charset="0"/>
                <a:cs typeface="Consolas" pitchFamily="49" charset="0"/>
              </a:rPr>
              <a:t>xsd:annotation&gt;</a:t>
            </a:r>
            <a:r>
              <a:rPr lang="en-US" sz="1300" b="0" dirty="0">
                <a:solidFill>
                  <a:srgbClr val="000000"/>
                </a:solidFill>
                <a:latin typeface="Consolas" pitchFamily="49" charset="0"/>
                <a:cs typeface="Consolas" pitchFamily="49" charset="0"/>
              </a:rPr>
              <a:t/>
            </a:r>
            <a:br>
              <a:rPr lang="en-US" sz="1300" b="0" dirty="0">
                <a:solidFill>
                  <a:srgbClr val="000000"/>
                </a:solidFill>
                <a:latin typeface="Consolas" pitchFamily="49" charset="0"/>
                <a:cs typeface="Consolas" pitchFamily="49" charset="0"/>
              </a:rPr>
            </a:br>
            <a:r>
              <a:rPr lang="en-US" sz="1300" b="0" dirty="0">
                <a:solidFill>
                  <a:srgbClr val="000000"/>
                </a:solidFill>
                <a:latin typeface="Consolas" pitchFamily="49" charset="0"/>
                <a:cs typeface="Consolas" pitchFamily="49" charset="0"/>
              </a:rPr>
              <a:t>  </a:t>
            </a:r>
            <a:r>
              <a:rPr lang="en-US" sz="1300" b="0" dirty="0" smtClean="0">
                <a:solidFill>
                  <a:srgbClr val="003296"/>
                </a:solidFill>
                <a:latin typeface="Consolas" pitchFamily="49" charset="0"/>
                <a:cs typeface="Consolas" pitchFamily="49" charset="0"/>
              </a:rPr>
              <a:t>&lt;</a:t>
            </a:r>
            <a:r>
              <a:rPr lang="en-US" sz="1300" b="0" dirty="0">
                <a:solidFill>
                  <a:srgbClr val="003296"/>
                </a:solidFill>
                <a:latin typeface="Consolas" pitchFamily="49" charset="0"/>
                <a:cs typeface="Consolas" pitchFamily="49" charset="0"/>
              </a:rPr>
              <a:t>xsd:choice&gt;</a:t>
            </a:r>
            <a:r>
              <a:rPr lang="en-US" sz="1300" b="0" dirty="0">
                <a:solidFill>
                  <a:srgbClr val="000000"/>
                </a:solidFill>
                <a:latin typeface="Consolas" pitchFamily="49" charset="0"/>
                <a:cs typeface="Consolas" pitchFamily="49" charset="0"/>
              </a:rPr>
              <a:t/>
            </a:r>
            <a:br>
              <a:rPr lang="en-US" sz="1300" b="0" dirty="0">
                <a:solidFill>
                  <a:srgbClr val="000000"/>
                </a:solidFill>
                <a:latin typeface="Consolas" pitchFamily="49" charset="0"/>
                <a:cs typeface="Consolas" pitchFamily="49" charset="0"/>
              </a:rPr>
            </a:br>
            <a:r>
              <a:rPr lang="en-US" sz="1300" b="0" dirty="0">
                <a:solidFill>
                  <a:srgbClr val="000000"/>
                </a:solidFill>
                <a:latin typeface="Consolas" pitchFamily="49" charset="0"/>
                <a:cs typeface="Consolas" pitchFamily="49" charset="0"/>
              </a:rPr>
              <a:t>  </a:t>
            </a:r>
            <a:r>
              <a:rPr lang="en-US" sz="1300" b="0" dirty="0" smtClean="0">
                <a:solidFill>
                  <a:srgbClr val="000000"/>
                </a:solidFill>
                <a:latin typeface="Consolas" pitchFamily="49" charset="0"/>
                <a:cs typeface="Consolas" pitchFamily="49" charset="0"/>
              </a:rPr>
              <a:t>  </a:t>
            </a:r>
            <a:r>
              <a:rPr lang="en-US" sz="1300" b="0" dirty="0" smtClean="0">
                <a:solidFill>
                  <a:srgbClr val="003296"/>
                </a:solidFill>
                <a:latin typeface="Consolas" pitchFamily="49" charset="0"/>
                <a:cs typeface="Consolas" pitchFamily="49" charset="0"/>
              </a:rPr>
              <a:t>&lt;</a:t>
            </a:r>
            <a:r>
              <a:rPr lang="en-US" sz="1300" b="0" dirty="0">
                <a:solidFill>
                  <a:srgbClr val="003296"/>
                </a:solidFill>
                <a:latin typeface="Consolas" pitchFamily="49" charset="0"/>
                <a:cs typeface="Consolas" pitchFamily="49" charset="0"/>
              </a:rPr>
              <a:t>xsd:element</a:t>
            </a:r>
            <a:r>
              <a:rPr lang="en-US" sz="1300" b="0" dirty="0">
                <a:solidFill>
                  <a:srgbClr val="F5844C"/>
                </a:solidFill>
                <a:latin typeface="Consolas" pitchFamily="49" charset="0"/>
                <a:cs typeface="Consolas" pitchFamily="49" charset="0"/>
              </a:rPr>
              <a:t> name</a:t>
            </a:r>
            <a:r>
              <a:rPr lang="en-US" sz="1300" b="0" dirty="0">
                <a:solidFill>
                  <a:srgbClr val="FF8040"/>
                </a:solidFill>
                <a:latin typeface="Consolas" pitchFamily="49" charset="0"/>
                <a:cs typeface="Consolas" pitchFamily="49" charset="0"/>
              </a:rPr>
              <a:t>=</a:t>
            </a:r>
            <a:r>
              <a:rPr lang="en-US" sz="1300" b="0" dirty="0">
                <a:solidFill>
                  <a:srgbClr val="993300"/>
                </a:solidFill>
                <a:latin typeface="Consolas" pitchFamily="49" charset="0"/>
                <a:cs typeface="Consolas" pitchFamily="49" charset="0"/>
              </a:rPr>
              <a:t>"object_component"</a:t>
            </a:r>
            <a:r>
              <a:rPr lang="en-US" sz="1300" b="0" dirty="0">
                <a:solidFill>
                  <a:srgbClr val="F5844C"/>
                </a:solidFill>
                <a:latin typeface="Consolas" pitchFamily="49" charset="0"/>
                <a:cs typeface="Consolas" pitchFamily="49" charset="0"/>
              </a:rPr>
              <a:t> type</a:t>
            </a:r>
            <a:r>
              <a:rPr lang="en-US" sz="1300" b="0" dirty="0">
                <a:solidFill>
                  <a:srgbClr val="FF8040"/>
                </a:solidFill>
                <a:latin typeface="Consolas" pitchFamily="49" charset="0"/>
                <a:cs typeface="Consolas" pitchFamily="49" charset="0"/>
              </a:rPr>
              <a:t>=</a:t>
            </a:r>
            <a:r>
              <a:rPr lang="en-US" sz="1300" b="0" dirty="0">
                <a:solidFill>
                  <a:srgbClr val="993300"/>
                </a:solidFill>
                <a:latin typeface="Consolas" pitchFamily="49" charset="0"/>
                <a:cs typeface="Consolas" pitchFamily="49" charset="0"/>
              </a:rPr>
              <a:t>"oval-def:ObjectComponentType"</a:t>
            </a:r>
            <a:r>
              <a:rPr lang="en-US" sz="1300" b="0" dirty="0">
                <a:solidFill>
                  <a:srgbClr val="000096"/>
                </a:solidFill>
                <a:latin typeface="Consolas" pitchFamily="49" charset="0"/>
                <a:cs typeface="Consolas" pitchFamily="49" charset="0"/>
              </a:rPr>
              <a:t>/&gt;</a:t>
            </a:r>
            <a:r>
              <a:rPr lang="en-US" sz="1300" b="0" dirty="0">
                <a:solidFill>
                  <a:srgbClr val="000000"/>
                </a:solidFill>
                <a:latin typeface="Consolas" pitchFamily="49" charset="0"/>
                <a:cs typeface="Consolas" pitchFamily="49" charset="0"/>
              </a:rPr>
              <a:t/>
            </a:r>
            <a:br>
              <a:rPr lang="en-US" sz="1300" b="0" dirty="0">
                <a:solidFill>
                  <a:srgbClr val="000000"/>
                </a:solidFill>
                <a:latin typeface="Consolas" pitchFamily="49" charset="0"/>
                <a:cs typeface="Consolas" pitchFamily="49" charset="0"/>
              </a:rPr>
            </a:br>
            <a:r>
              <a:rPr lang="en-US" sz="1300" b="0" dirty="0">
                <a:solidFill>
                  <a:srgbClr val="000000"/>
                </a:solidFill>
                <a:latin typeface="Consolas" pitchFamily="49" charset="0"/>
                <a:cs typeface="Consolas" pitchFamily="49" charset="0"/>
              </a:rPr>
              <a:t>    </a:t>
            </a:r>
            <a:r>
              <a:rPr lang="en-US" sz="1300" b="0" dirty="0" smtClean="0">
                <a:solidFill>
                  <a:srgbClr val="003296"/>
                </a:solidFill>
                <a:latin typeface="Consolas" pitchFamily="49" charset="0"/>
                <a:cs typeface="Consolas" pitchFamily="49" charset="0"/>
              </a:rPr>
              <a:t>&lt;</a:t>
            </a:r>
            <a:r>
              <a:rPr lang="en-US" sz="1300" b="0" dirty="0">
                <a:solidFill>
                  <a:srgbClr val="003296"/>
                </a:solidFill>
                <a:latin typeface="Consolas" pitchFamily="49" charset="0"/>
                <a:cs typeface="Consolas" pitchFamily="49" charset="0"/>
              </a:rPr>
              <a:t>xsd:element</a:t>
            </a:r>
            <a:r>
              <a:rPr lang="en-US" sz="1300" b="0" dirty="0">
                <a:solidFill>
                  <a:srgbClr val="F5844C"/>
                </a:solidFill>
                <a:latin typeface="Consolas" pitchFamily="49" charset="0"/>
                <a:cs typeface="Consolas" pitchFamily="49" charset="0"/>
              </a:rPr>
              <a:t> name</a:t>
            </a:r>
            <a:r>
              <a:rPr lang="en-US" sz="1300" b="0" dirty="0">
                <a:solidFill>
                  <a:srgbClr val="FF8040"/>
                </a:solidFill>
                <a:latin typeface="Consolas" pitchFamily="49" charset="0"/>
                <a:cs typeface="Consolas" pitchFamily="49" charset="0"/>
              </a:rPr>
              <a:t>=</a:t>
            </a:r>
            <a:r>
              <a:rPr lang="en-US" sz="1300" b="0" dirty="0">
                <a:solidFill>
                  <a:srgbClr val="993300"/>
                </a:solidFill>
                <a:latin typeface="Consolas" pitchFamily="49" charset="0"/>
                <a:cs typeface="Consolas" pitchFamily="49" charset="0"/>
              </a:rPr>
              <a:t>"variable_component"</a:t>
            </a:r>
            <a:r>
              <a:rPr lang="en-US" sz="1300" b="0" dirty="0">
                <a:solidFill>
                  <a:srgbClr val="F5844C"/>
                </a:solidFill>
                <a:latin typeface="Consolas" pitchFamily="49" charset="0"/>
                <a:cs typeface="Consolas" pitchFamily="49" charset="0"/>
              </a:rPr>
              <a:t> type</a:t>
            </a:r>
            <a:r>
              <a:rPr lang="en-US" sz="1300" b="0" dirty="0">
                <a:solidFill>
                  <a:srgbClr val="FF8040"/>
                </a:solidFill>
                <a:latin typeface="Consolas" pitchFamily="49" charset="0"/>
                <a:cs typeface="Consolas" pitchFamily="49" charset="0"/>
              </a:rPr>
              <a:t>=</a:t>
            </a:r>
            <a:r>
              <a:rPr lang="en-US" sz="1300" b="0" dirty="0">
                <a:solidFill>
                  <a:srgbClr val="993300"/>
                </a:solidFill>
                <a:latin typeface="Consolas" pitchFamily="49" charset="0"/>
                <a:cs typeface="Consolas" pitchFamily="49" charset="0"/>
              </a:rPr>
              <a:t>"oval-def:VariableComponentType"</a:t>
            </a:r>
            <a:r>
              <a:rPr lang="en-US" sz="1300" b="0" dirty="0">
                <a:solidFill>
                  <a:srgbClr val="000096"/>
                </a:solidFill>
                <a:latin typeface="Consolas" pitchFamily="49" charset="0"/>
                <a:cs typeface="Consolas" pitchFamily="49" charset="0"/>
              </a:rPr>
              <a:t>/&gt;</a:t>
            </a:r>
            <a:r>
              <a:rPr lang="en-US" sz="1300" b="0" dirty="0">
                <a:solidFill>
                  <a:srgbClr val="000000"/>
                </a:solidFill>
                <a:latin typeface="Consolas" pitchFamily="49" charset="0"/>
                <a:cs typeface="Consolas" pitchFamily="49" charset="0"/>
              </a:rPr>
              <a:t/>
            </a:r>
            <a:br>
              <a:rPr lang="en-US" sz="1300" b="0" dirty="0">
                <a:solidFill>
                  <a:srgbClr val="000000"/>
                </a:solidFill>
                <a:latin typeface="Consolas" pitchFamily="49" charset="0"/>
                <a:cs typeface="Consolas" pitchFamily="49" charset="0"/>
              </a:rPr>
            </a:br>
            <a:r>
              <a:rPr lang="en-US" sz="1300" b="0" dirty="0">
                <a:solidFill>
                  <a:srgbClr val="000000"/>
                </a:solidFill>
                <a:latin typeface="Consolas" pitchFamily="49" charset="0"/>
                <a:cs typeface="Consolas" pitchFamily="49" charset="0"/>
              </a:rPr>
              <a:t>    </a:t>
            </a:r>
            <a:r>
              <a:rPr lang="en-US" sz="1300" b="0" dirty="0" smtClean="0">
                <a:solidFill>
                  <a:srgbClr val="003296"/>
                </a:solidFill>
                <a:latin typeface="Consolas" pitchFamily="49" charset="0"/>
                <a:cs typeface="Consolas" pitchFamily="49" charset="0"/>
              </a:rPr>
              <a:t>&lt;</a:t>
            </a:r>
            <a:r>
              <a:rPr lang="en-US" sz="1300" b="0" dirty="0">
                <a:solidFill>
                  <a:srgbClr val="003296"/>
                </a:solidFill>
                <a:latin typeface="Consolas" pitchFamily="49" charset="0"/>
                <a:cs typeface="Consolas" pitchFamily="49" charset="0"/>
              </a:rPr>
              <a:t>xsd:element</a:t>
            </a:r>
            <a:r>
              <a:rPr lang="en-US" sz="1300" b="0" dirty="0">
                <a:solidFill>
                  <a:srgbClr val="F5844C"/>
                </a:solidFill>
                <a:latin typeface="Consolas" pitchFamily="49" charset="0"/>
                <a:cs typeface="Consolas" pitchFamily="49" charset="0"/>
              </a:rPr>
              <a:t> name</a:t>
            </a:r>
            <a:r>
              <a:rPr lang="en-US" sz="1300" b="0" dirty="0">
                <a:solidFill>
                  <a:srgbClr val="FF8040"/>
                </a:solidFill>
                <a:latin typeface="Consolas" pitchFamily="49" charset="0"/>
                <a:cs typeface="Consolas" pitchFamily="49" charset="0"/>
              </a:rPr>
              <a:t>=</a:t>
            </a:r>
            <a:r>
              <a:rPr lang="en-US" sz="1300" b="0" dirty="0">
                <a:solidFill>
                  <a:srgbClr val="993300"/>
                </a:solidFill>
                <a:latin typeface="Consolas" pitchFamily="49" charset="0"/>
                <a:cs typeface="Consolas" pitchFamily="49" charset="0"/>
              </a:rPr>
              <a:t>"literal_component"</a:t>
            </a:r>
            <a:r>
              <a:rPr lang="en-US" sz="1300" b="0" dirty="0">
                <a:solidFill>
                  <a:srgbClr val="F5844C"/>
                </a:solidFill>
                <a:latin typeface="Consolas" pitchFamily="49" charset="0"/>
                <a:cs typeface="Consolas" pitchFamily="49" charset="0"/>
              </a:rPr>
              <a:t> type</a:t>
            </a:r>
            <a:r>
              <a:rPr lang="en-US" sz="1300" b="0" dirty="0">
                <a:solidFill>
                  <a:srgbClr val="FF8040"/>
                </a:solidFill>
                <a:latin typeface="Consolas" pitchFamily="49" charset="0"/>
                <a:cs typeface="Consolas" pitchFamily="49" charset="0"/>
              </a:rPr>
              <a:t>=</a:t>
            </a:r>
            <a:r>
              <a:rPr lang="en-US" sz="1300" b="0" dirty="0">
                <a:solidFill>
                  <a:srgbClr val="993300"/>
                </a:solidFill>
                <a:latin typeface="Consolas" pitchFamily="49" charset="0"/>
                <a:cs typeface="Consolas" pitchFamily="49" charset="0"/>
              </a:rPr>
              <a:t>"oval-def:LiteralComponentType"</a:t>
            </a:r>
            <a:r>
              <a:rPr lang="en-US" sz="1300" b="0" dirty="0">
                <a:solidFill>
                  <a:srgbClr val="000096"/>
                </a:solidFill>
                <a:latin typeface="Consolas" pitchFamily="49" charset="0"/>
                <a:cs typeface="Consolas" pitchFamily="49" charset="0"/>
              </a:rPr>
              <a:t>/&gt;</a:t>
            </a:r>
            <a:r>
              <a:rPr lang="en-US" sz="1300" b="0" dirty="0">
                <a:solidFill>
                  <a:srgbClr val="000000"/>
                </a:solidFill>
                <a:latin typeface="Consolas" pitchFamily="49" charset="0"/>
                <a:cs typeface="Consolas" pitchFamily="49" charset="0"/>
              </a:rPr>
              <a:t/>
            </a:r>
            <a:br>
              <a:rPr lang="en-US" sz="1300" b="0" dirty="0">
                <a:solidFill>
                  <a:srgbClr val="000000"/>
                </a:solidFill>
                <a:latin typeface="Consolas" pitchFamily="49" charset="0"/>
                <a:cs typeface="Consolas" pitchFamily="49" charset="0"/>
              </a:rPr>
            </a:br>
            <a:r>
              <a:rPr lang="en-US" sz="1300" b="0" dirty="0">
                <a:solidFill>
                  <a:srgbClr val="000000"/>
                </a:solidFill>
                <a:latin typeface="Consolas" pitchFamily="49" charset="0"/>
                <a:cs typeface="Consolas" pitchFamily="49" charset="0"/>
              </a:rPr>
              <a:t>    </a:t>
            </a:r>
            <a:r>
              <a:rPr lang="en-US" sz="1300" b="0" dirty="0" smtClean="0">
                <a:solidFill>
                  <a:srgbClr val="003296"/>
                </a:solidFill>
                <a:latin typeface="Consolas" pitchFamily="49" charset="0"/>
                <a:cs typeface="Consolas" pitchFamily="49" charset="0"/>
              </a:rPr>
              <a:t>&lt;</a:t>
            </a:r>
            <a:r>
              <a:rPr lang="en-US" sz="1300" b="0" dirty="0">
                <a:solidFill>
                  <a:srgbClr val="003296"/>
                </a:solidFill>
                <a:latin typeface="Consolas" pitchFamily="49" charset="0"/>
                <a:cs typeface="Consolas" pitchFamily="49" charset="0"/>
              </a:rPr>
              <a:t>xsd:group</a:t>
            </a:r>
            <a:r>
              <a:rPr lang="en-US" sz="1300" b="0" dirty="0">
                <a:solidFill>
                  <a:srgbClr val="F5844C"/>
                </a:solidFill>
                <a:latin typeface="Consolas" pitchFamily="49" charset="0"/>
                <a:cs typeface="Consolas" pitchFamily="49" charset="0"/>
              </a:rPr>
              <a:t> ref</a:t>
            </a:r>
            <a:r>
              <a:rPr lang="en-US" sz="1300" b="0" dirty="0">
                <a:solidFill>
                  <a:srgbClr val="FF8040"/>
                </a:solidFill>
                <a:latin typeface="Consolas" pitchFamily="49" charset="0"/>
                <a:cs typeface="Consolas" pitchFamily="49" charset="0"/>
              </a:rPr>
              <a:t>=</a:t>
            </a:r>
            <a:r>
              <a:rPr lang="en-US" sz="1300" b="0" dirty="0">
                <a:solidFill>
                  <a:srgbClr val="993300"/>
                </a:solidFill>
                <a:latin typeface="Consolas" pitchFamily="49" charset="0"/>
                <a:cs typeface="Consolas" pitchFamily="49" charset="0"/>
              </a:rPr>
              <a:t>"oval-def:FunctionGroup"</a:t>
            </a:r>
            <a:r>
              <a:rPr lang="en-US" sz="1300" b="0" dirty="0">
                <a:solidFill>
                  <a:srgbClr val="000096"/>
                </a:solidFill>
                <a:latin typeface="Consolas" pitchFamily="49" charset="0"/>
                <a:cs typeface="Consolas" pitchFamily="49" charset="0"/>
              </a:rPr>
              <a:t>/&gt;</a:t>
            </a:r>
            <a:r>
              <a:rPr lang="en-US" sz="1300" b="0" dirty="0">
                <a:solidFill>
                  <a:srgbClr val="000000"/>
                </a:solidFill>
                <a:latin typeface="Consolas" pitchFamily="49" charset="0"/>
                <a:cs typeface="Consolas" pitchFamily="49" charset="0"/>
              </a:rPr>
              <a:t/>
            </a:r>
            <a:br>
              <a:rPr lang="en-US" sz="1300" b="0" dirty="0">
                <a:solidFill>
                  <a:srgbClr val="000000"/>
                </a:solidFill>
                <a:latin typeface="Consolas" pitchFamily="49" charset="0"/>
                <a:cs typeface="Consolas" pitchFamily="49" charset="0"/>
              </a:rPr>
            </a:br>
            <a:r>
              <a:rPr lang="en-US" sz="1300" b="0" dirty="0">
                <a:solidFill>
                  <a:srgbClr val="000000"/>
                </a:solidFill>
                <a:latin typeface="Consolas" pitchFamily="49" charset="0"/>
                <a:cs typeface="Consolas" pitchFamily="49" charset="0"/>
              </a:rPr>
              <a:t> </a:t>
            </a:r>
            <a:r>
              <a:rPr lang="en-US" sz="1300" b="0" dirty="0" smtClean="0">
                <a:solidFill>
                  <a:srgbClr val="000000"/>
                </a:solidFill>
                <a:latin typeface="Consolas" pitchFamily="49" charset="0"/>
                <a:cs typeface="Consolas" pitchFamily="49" charset="0"/>
              </a:rPr>
              <a:t> </a:t>
            </a:r>
            <a:r>
              <a:rPr lang="en-US" sz="1300" b="0" dirty="0" smtClean="0">
                <a:solidFill>
                  <a:srgbClr val="003296"/>
                </a:solidFill>
                <a:latin typeface="Consolas" pitchFamily="49" charset="0"/>
                <a:cs typeface="Consolas" pitchFamily="49" charset="0"/>
              </a:rPr>
              <a:t>&lt;/</a:t>
            </a:r>
            <a:r>
              <a:rPr lang="en-US" sz="1300" b="0" dirty="0">
                <a:solidFill>
                  <a:srgbClr val="003296"/>
                </a:solidFill>
                <a:latin typeface="Consolas" pitchFamily="49" charset="0"/>
                <a:cs typeface="Consolas" pitchFamily="49" charset="0"/>
              </a:rPr>
              <a:t>xsd:choice&gt;</a:t>
            </a:r>
            <a:r>
              <a:rPr lang="en-US" sz="1300" b="0" dirty="0">
                <a:solidFill>
                  <a:srgbClr val="000000"/>
                </a:solidFill>
                <a:latin typeface="Consolas" pitchFamily="49" charset="0"/>
                <a:cs typeface="Consolas" pitchFamily="49" charset="0"/>
              </a:rPr>
              <a:t/>
            </a:r>
            <a:br>
              <a:rPr lang="en-US" sz="1300" b="0" dirty="0">
                <a:solidFill>
                  <a:srgbClr val="000000"/>
                </a:solidFill>
                <a:latin typeface="Consolas" pitchFamily="49" charset="0"/>
                <a:cs typeface="Consolas" pitchFamily="49" charset="0"/>
              </a:rPr>
            </a:br>
            <a:r>
              <a:rPr lang="en-US" sz="1300" b="0" dirty="0" smtClean="0">
                <a:solidFill>
                  <a:srgbClr val="003296"/>
                </a:solidFill>
                <a:latin typeface="Consolas" pitchFamily="49" charset="0"/>
                <a:cs typeface="Consolas" pitchFamily="49" charset="0"/>
              </a:rPr>
              <a:t>&lt;/</a:t>
            </a:r>
            <a:r>
              <a:rPr lang="en-US" sz="1300" b="0" dirty="0">
                <a:solidFill>
                  <a:srgbClr val="003296"/>
                </a:solidFill>
                <a:latin typeface="Consolas" pitchFamily="49" charset="0"/>
                <a:cs typeface="Consolas" pitchFamily="49" charset="0"/>
              </a:rPr>
              <a:t>xsd:group&gt;</a:t>
            </a:r>
            <a:endParaRPr lang="en-US" sz="1300" b="0" dirty="0">
              <a:solidFill>
                <a:srgbClr val="4F81BD">
                  <a:lumMod val="20000"/>
                  <a:lumOff val="80000"/>
                </a:srgbClr>
              </a:solidFill>
              <a:latin typeface="Consolas" pitchFamily="49" charset="0"/>
              <a:cs typeface="Consolas" pitchFamily="49" charset="0"/>
            </a:endParaRPr>
          </a:p>
        </p:txBody>
      </p:sp>
    </p:spTree>
    <p:extLst>
      <p:ext uri="{BB962C8B-B14F-4D97-AF65-F5344CB8AC3E}">
        <p14:creationId xmlns:p14="http://schemas.microsoft.com/office/powerpoint/2010/main" val="194298009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bwMode="auto">
          <a:xfrm>
            <a:off x="695982" y="3319976"/>
            <a:ext cx="7905750" cy="1792287"/>
          </a:xfrm>
          <a:prstGeom prst="roundRect">
            <a:avLst/>
          </a:prstGeom>
          <a:solidFill>
            <a:schemeClr val="accent1">
              <a:lumMod val="20000"/>
              <a:lumOff val="80000"/>
            </a:schemeClr>
          </a:solidFill>
          <a:ln w="6350">
            <a:solidFill>
              <a:schemeClr val="tx1"/>
            </a:solidFill>
            <a:miter lim="800000"/>
            <a:headEnd/>
            <a:tailEnd/>
          </a:ln>
          <a:effectLst>
            <a:glow rad="63500">
              <a:schemeClr val="accent1">
                <a:satMod val="175000"/>
                <a:alpha val="40000"/>
              </a:schemeClr>
            </a:glow>
          </a:effectLst>
        </p:spPr>
        <p:txBody>
          <a:bodyPr wrap="none" rtlCol="0" anchor="ctr"/>
          <a:lstStyle/>
          <a:p>
            <a:pPr algn="ctr" eaLnBrk="0" hangingPunct="0">
              <a:buClr>
                <a:srgbClr val="FDAA03"/>
              </a:buClr>
            </a:pPr>
            <a:endParaRPr lang="en-US" dirty="0">
              <a:solidFill>
                <a:schemeClr val="accent1">
                  <a:lumMod val="20000"/>
                  <a:lumOff val="80000"/>
                </a:schemeClr>
              </a:solidFill>
            </a:endParaRPr>
          </a:p>
        </p:txBody>
      </p:sp>
      <p:sp>
        <p:nvSpPr>
          <p:cNvPr id="2" name="Title 1"/>
          <p:cNvSpPr>
            <a:spLocks noGrp="1"/>
          </p:cNvSpPr>
          <p:nvPr>
            <p:ph type="title"/>
          </p:nvPr>
        </p:nvSpPr>
        <p:spPr/>
        <p:txBody>
          <a:bodyPr/>
          <a:lstStyle/>
          <a:p>
            <a:r>
              <a:rPr lang="en-US" dirty="0" smtClean="0"/>
              <a:t>How to Represent xsd:choice Constructs?</a:t>
            </a:r>
            <a:endParaRPr lang="en-US" dirty="0"/>
          </a:p>
        </p:txBody>
      </p:sp>
      <p:sp>
        <p:nvSpPr>
          <p:cNvPr id="3" name="Content Placeholder 2"/>
          <p:cNvSpPr>
            <a:spLocks noGrp="1"/>
          </p:cNvSpPr>
          <p:nvPr>
            <p:ph idx="1"/>
          </p:nvPr>
        </p:nvSpPr>
        <p:spPr/>
        <p:txBody>
          <a:bodyPr/>
          <a:lstStyle/>
          <a:p>
            <a:pPr lvl="1"/>
            <a:endParaRPr lang="en-US" dirty="0"/>
          </a:p>
          <a:p>
            <a:endParaRPr lang="en-US" dirty="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smtClean="0"/>
          </a:p>
          <a:p>
            <a:endParaRPr lang="en-US" dirty="0" smtClean="0"/>
          </a:p>
          <a:p>
            <a:endParaRPr lang="en-US" dirty="0" smtClean="0"/>
          </a:p>
          <a:p>
            <a:r>
              <a:rPr lang="en-US" dirty="0" smtClean="0"/>
              <a:t>Which representation makes the most sense?</a:t>
            </a:r>
            <a:endParaRPr lang="en-US" dirty="0"/>
          </a:p>
        </p:txBody>
      </p:sp>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16</a:t>
            </a:fld>
            <a:endParaRPr lang="en-US" dirty="0"/>
          </a:p>
        </p:txBody>
      </p:sp>
      <p:sp>
        <p:nvSpPr>
          <p:cNvPr id="5" name="Rounded Rectangle 4"/>
          <p:cNvSpPr/>
          <p:nvPr/>
        </p:nvSpPr>
        <p:spPr bwMode="auto">
          <a:xfrm>
            <a:off x="695982" y="1218406"/>
            <a:ext cx="7905750" cy="1792287"/>
          </a:xfrm>
          <a:prstGeom prst="roundRect">
            <a:avLst/>
          </a:prstGeom>
          <a:solidFill>
            <a:schemeClr val="accent1">
              <a:lumMod val="20000"/>
              <a:lumOff val="80000"/>
            </a:schemeClr>
          </a:solidFill>
          <a:ln w="6350">
            <a:solidFill>
              <a:schemeClr val="tx1"/>
            </a:solidFill>
            <a:miter lim="800000"/>
            <a:headEnd/>
            <a:tailEnd/>
          </a:ln>
          <a:effectLst>
            <a:glow rad="63500">
              <a:schemeClr val="accent1">
                <a:satMod val="175000"/>
                <a:alpha val="40000"/>
              </a:schemeClr>
            </a:glow>
          </a:effectLst>
        </p:spPr>
        <p:txBody>
          <a:bodyPr wrap="none" rtlCol="0" anchor="ctr"/>
          <a:lstStyle/>
          <a:p>
            <a:pPr algn="ctr" eaLnBrk="0" hangingPunct="0">
              <a:buClr>
                <a:srgbClr val="FDAA03"/>
              </a:buClr>
            </a:pPr>
            <a:endParaRPr lang="en-US" dirty="0">
              <a:solidFill>
                <a:schemeClr val="accent1">
                  <a:lumMod val="20000"/>
                  <a:lumOff val="80000"/>
                </a:schemeClr>
              </a:solidFill>
            </a:endParaRPr>
          </a:p>
        </p:txBody>
      </p:sp>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71118" y="1455736"/>
            <a:ext cx="4183063" cy="1317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36156" y="3739869"/>
            <a:ext cx="4518025" cy="952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1028700" y="1929883"/>
            <a:ext cx="1809750" cy="369332"/>
          </a:xfrm>
          <a:prstGeom prst="rect">
            <a:avLst/>
          </a:prstGeom>
          <a:noFill/>
        </p:spPr>
        <p:txBody>
          <a:bodyPr wrap="square" rtlCol="0">
            <a:spAutoFit/>
          </a:bodyPr>
          <a:lstStyle/>
          <a:p>
            <a:r>
              <a:rPr lang="en-US" dirty="0" smtClean="0"/>
              <a:t>composition</a:t>
            </a:r>
            <a:endParaRPr lang="en-US" dirty="0"/>
          </a:p>
        </p:txBody>
      </p:sp>
      <p:sp>
        <p:nvSpPr>
          <p:cNvPr id="13" name="TextBox 12"/>
          <p:cNvSpPr txBox="1"/>
          <p:nvPr/>
        </p:nvSpPr>
        <p:spPr>
          <a:xfrm>
            <a:off x="1028700" y="4031453"/>
            <a:ext cx="1809750" cy="369332"/>
          </a:xfrm>
          <a:prstGeom prst="rect">
            <a:avLst/>
          </a:prstGeom>
          <a:noFill/>
        </p:spPr>
        <p:txBody>
          <a:bodyPr wrap="square" rtlCol="0">
            <a:spAutoFit/>
          </a:bodyPr>
          <a:lstStyle/>
          <a:p>
            <a:r>
              <a:rPr lang="en-US" dirty="0" smtClean="0"/>
              <a:t>inheritance</a:t>
            </a:r>
            <a:endParaRPr lang="en-US" dirty="0"/>
          </a:p>
        </p:txBody>
      </p:sp>
    </p:spTree>
    <p:extLst>
      <p:ext uri="{BB962C8B-B14F-4D97-AF65-F5344CB8AC3E}">
        <p14:creationId xmlns:p14="http://schemas.microsoft.com/office/powerpoint/2010/main" val="3896086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OVAL Evaluation Model</a:t>
            </a:r>
            <a:endParaRPr lang="en-US" dirty="0"/>
          </a:p>
        </p:txBody>
      </p:sp>
      <p:sp>
        <p:nvSpPr>
          <p:cNvPr id="3" name="Content Placeholder 2"/>
          <p:cNvSpPr>
            <a:spLocks noGrp="1"/>
          </p:cNvSpPr>
          <p:nvPr>
            <p:ph idx="1"/>
          </p:nvPr>
        </p:nvSpPr>
        <p:spPr/>
        <p:txBody>
          <a:bodyPr/>
          <a:lstStyle/>
          <a:p>
            <a:r>
              <a:rPr lang="en-US" dirty="0"/>
              <a:t>Defines </a:t>
            </a:r>
            <a:r>
              <a:rPr lang="en-US" dirty="0" smtClean="0"/>
              <a:t>how things work</a:t>
            </a:r>
            <a:endParaRPr lang="en-US" dirty="0"/>
          </a:p>
          <a:p>
            <a:pPr lvl="1"/>
            <a:r>
              <a:rPr lang="en-US" dirty="0" smtClean="0"/>
              <a:t>Fills in the gaps and relationships between the OVAL Core Models</a:t>
            </a:r>
            <a:endParaRPr lang="en-US" dirty="0"/>
          </a:p>
          <a:p>
            <a:pPr lvl="1"/>
            <a:endParaRPr lang="en-US" dirty="0"/>
          </a:p>
          <a:p>
            <a:r>
              <a:rPr lang="en-US" dirty="0"/>
              <a:t>Contains </a:t>
            </a:r>
            <a:r>
              <a:rPr lang="en-US" dirty="0" smtClean="0"/>
              <a:t>sections for:</a:t>
            </a:r>
            <a:endParaRPr lang="en-US" dirty="0"/>
          </a:p>
          <a:p>
            <a:pPr lvl="1"/>
            <a:r>
              <a:rPr lang="en-US" dirty="0" smtClean="0"/>
              <a:t>OVAL Definition Evaluation, OVAL Test Evaluation, OVAL Object Evaluation, Building an OVAL Item, OVAL State Evaluation, OVAL Variable Evaluation, OVAL Entity Casting, and Applying OVAL Directives</a:t>
            </a:r>
            <a:endParaRPr lang="en-US" dirty="0"/>
          </a:p>
          <a:p>
            <a:pPr lvl="1"/>
            <a:endParaRPr lang="en-US" dirty="0"/>
          </a:p>
          <a:p>
            <a:r>
              <a:rPr lang="en-US" dirty="0" smtClean="0"/>
              <a:t>Again, we tried to keep it simple</a:t>
            </a:r>
          </a:p>
          <a:p>
            <a:pPr lvl="1"/>
            <a:r>
              <a:rPr lang="en-US" dirty="0" smtClean="0"/>
              <a:t>Flow charts for describing the various OVAL Evaluation Models</a:t>
            </a:r>
          </a:p>
          <a:p>
            <a:pPr lvl="1"/>
            <a:r>
              <a:rPr lang="en-US" dirty="0" smtClean="0"/>
              <a:t>Tables for determining the outcome of an evaluation</a:t>
            </a:r>
          </a:p>
          <a:p>
            <a:pPr lvl="1"/>
            <a:r>
              <a:rPr lang="en-US" dirty="0"/>
              <a:t>O</a:t>
            </a:r>
            <a:r>
              <a:rPr lang="en-US" dirty="0" smtClean="0"/>
              <a:t>ther diagrams where appropriate</a:t>
            </a:r>
          </a:p>
          <a:p>
            <a:pPr lvl="1"/>
            <a:endParaRPr lang="en-US" dirty="0" smtClean="0"/>
          </a:p>
          <a:p>
            <a:pPr lvl="1"/>
            <a:endParaRPr lang="en-US" dirty="0" smtClean="0"/>
          </a:p>
          <a:p>
            <a:pPr lvl="1"/>
            <a:endParaRPr lang="en-US" dirty="0"/>
          </a:p>
          <a:p>
            <a:endParaRPr lang="en-US" dirty="0"/>
          </a:p>
        </p:txBody>
      </p:sp>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17</a:t>
            </a:fld>
            <a:endParaRPr lang="en-US" dirty="0"/>
          </a:p>
        </p:txBody>
      </p:sp>
    </p:spTree>
    <p:extLst>
      <p:ext uri="{BB962C8B-B14F-4D97-AF65-F5344CB8AC3E}">
        <p14:creationId xmlns:p14="http://schemas.microsoft.com/office/powerpoint/2010/main" val="372046009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Example: OVAL Test Evaluation</a:t>
            </a:r>
            <a:endParaRPr lang="en-US" dirty="0"/>
          </a:p>
        </p:txBody>
      </p:sp>
      <p:sp>
        <p:nvSpPr>
          <p:cNvPr id="6" name="Content Placeholder 5"/>
          <p:cNvSpPr>
            <a:spLocks noGrp="1"/>
          </p:cNvSpPr>
          <p:nvPr>
            <p:ph sz="half" idx="1"/>
          </p:nvPr>
        </p:nvSpPr>
        <p:spPr>
          <a:xfrm>
            <a:off x="660400" y="1295400"/>
            <a:ext cx="3771900" cy="2124075"/>
          </a:xfrm>
        </p:spPr>
        <p:txBody>
          <a:bodyPr/>
          <a:lstStyle/>
          <a:p>
            <a:r>
              <a:rPr lang="en-US" dirty="0" smtClean="0"/>
              <a:t>Divided OVAL Test Evaluation into four sections</a:t>
            </a:r>
          </a:p>
          <a:p>
            <a:pPr lvl="1"/>
            <a:r>
              <a:rPr lang="en-US" dirty="0" smtClean="0"/>
              <a:t>Existence Check Evaluation</a:t>
            </a:r>
          </a:p>
          <a:p>
            <a:pPr lvl="1"/>
            <a:r>
              <a:rPr lang="en-US" dirty="0" smtClean="0"/>
              <a:t>Check Evaluation</a:t>
            </a:r>
          </a:p>
          <a:p>
            <a:pPr lvl="1"/>
            <a:r>
              <a:rPr lang="en-US" dirty="0" smtClean="0"/>
              <a:t>State Operator Evaluation</a:t>
            </a:r>
          </a:p>
          <a:p>
            <a:pPr lvl="1"/>
            <a:r>
              <a:rPr lang="en-US" dirty="0" smtClean="0"/>
              <a:t>Determining the Final Result</a:t>
            </a:r>
          </a:p>
          <a:p>
            <a:pPr lvl="1"/>
            <a:endParaRPr lang="en-US" dirty="0"/>
          </a:p>
        </p:txBody>
      </p:sp>
      <p:pic>
        <p:nvPicPr>
          <p:cNvPr id="8" name="Content Placeholder 7"/>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69521" y="1091245"/>
            <a:ext cx="3874453" cy="5012693"/>
          </a:xfrm>
        </p:spPr>
      </p:pic>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18</a:t>
            </a:fld>
            <a:endParaRPr lang="en-US" dirty="0"/>
          </a:p>
        </p:txBody>
      </p:sp>
      <p:pic>
        <p:nvPicPr>
          <p:cNvPr id="409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3864" y="3652838"/>
            <a:ext cx="4538266" cy="2433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593452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Overview</a:t>
            </a:r>
            <a:endParaRPr lang="en-US" dirty="0"/>
          </a:p>
        </p:txBody>
      </p:sp>
      <p:sp>
        <p:nvSpPr>
          <p:cNvPr id="6" name="Content Placeholder 5"/>
          <p:cNvSpPr>
            <a:spLocks noGrp="1"/>
          </p:cNvSpPr>
          <p:nvPr>
            <p:ph sz="half" idx="1"/>
          </p:nvPr>
        </p:nvSpPr>
        <p:spPr/>
        <p:txBody>
          <a:bodyPr/>
          <a:lstStyle/>
          <a:p>
            <a:pPr lvl="0"/>
            <a:r>
              <a:rPr lang="en-US" dirty="0">
                <a:solidFill>
                  <a:prstClr val="black"/>
                </a:solidFill>
              </a:rPr>
              <a:t>Why OVAL Needs a Specification</a:t>
            </a:r>
            <a:r>
              <a:rPr lang="en-US" dirty="0" smtClean="0">
                <a:solidFill>
                  <a:prstClr val="black"/>
                </a:solidFill>
              </a:rPr>
              <a:t>?</a:t>
            </a:r>
          </a:p>
          <a:p>
            <a:pPr lvl="0"/>
            <a:endParaRPr lang="en-US" dirty="0">
              <a:solidFill>
                <a:prstClr val="black"/>
              </a:solidFill>
            </a:endParaRPr>
          </a:p>
          <a:p>
            <a:pPr lvl="0"/>
            <a:r>
              <a:rPr lang="en-US" dirty="0">
                <a:solidFill>
                  <a:prstClr val="black"/>
                </a:solidFill>
              </a:rPr>
              <a:t>Revised Use Cases</a:t>
            </a:r>
          </a:p>
          <a:p>
            <a:pPr lvl="0"/>
            <a:endParaRPr lang="en-US" dirty="0" smtClean="0">
              <a:solidFill>
                <a:prstClr val="black"/>
              </a:solidFill>
            </a:endParaRPr>
          </a:p>
          <a:p>
            <a:pPr lvl="0"/>
            <a:r>
              <a:rPr lang="en-US" dirty="0" smtClean="0">
                <a:solidFill>
                  <a:prstClr val="black"/>
                </a:solidFill>
              </a:rPr>
              <a:t>Revised </a:t>
            </a:r>
            <a:r>
              <a:rPr lang="en-US" dirty="0">
                <a:solidFill>
                  <a:prstClr val="black"/>
                </a:solidFill>
              </a:rPr>
              <a:t>Requirements</a:t>
            </a:r>
          </a:p>
          <a:p>
            <a:pPr lvl="0"/>
            <a:endParaRPr lang="en-US" dirty="0" smtClean="0">
              <a:solidFill>
                <a:prstClr val="black"/>
              </a:solidFill>
            </a:endParaRPr>
          </a:p>
          <a:p>
            <a:pPr lvl="0"/>
            <a:r>
              <a:rPr lang="en-US" dirty="0" smtClean="0">
                <a:solidFill>
                  <a:prstClr val="black"/>
                </a:solidFill>
              </a:rPr>
              <a:t>OVAL </a:t>
            </a:r>
            <a:r>
              <a:rPr lang="en-US" dirty="0">
                <a:solidFill>
                  <a:prstClr val="black"/>
                </a:solidFill>
              </a:rPr>
              <a:t>Data Model Overview</a:t>
            </a:r>
          </a:p>
          <a:p>
            <a:pPr lvl="1"/>
            <a:r>
              <a:rPr lang="en-US" dirty="0">
                <a:solidFill>
                  <a:prstClr val="black"/>
                </a:solidFill>
              </a:rPr>
              <a:t>Examples &amp; Questions</a:t>
            </a:r>
          </a:p>
          <a:p>
            <a:pPr lvl="0"/>
            <a:endParaRPr lang="en-US" dirty="0" smtClean="0">
              <a:solidFill>
                <a:prstClr val="black"/>
              </a:solidFill>
            </a:endParaRPr>
          </a:p>
          <a:p>
            <a:pPr lvl="0"/>
            <a:r>
              <a:rPr lang="en-US" dirty="0" smtClean="0">
                <a:solidFill>
                  <a:prstClr val="black"/>
                </a:solidFill>
              </a:rPr>
              <a:t>OVAL </a:t>
            </a:r>
            <a:r>
              <a:rPr lang="en-US" dirty="0">
                <a:solidFill>
                  <a:prstClr val="black"/>
                </a:solidFill>
              </a:rPr>
              <a:t>Evaluation Model Overview</a:t>
            </a:r>
          </a:p>
          <a:p>
            <a:pPr lvl="1"/>
            <a:r>
              <a:rPr lang="en-US" dirty="0">
                <a:solidFill>
                  <a:prstClr val="black"/>
                </a:solidFill>
              </a:rPr>
              <a:t>Examples</a:t>
            </a:r>
          </a:p>
          <a:p>
            <a:endParaRPr lang="en-US" dirty="0"/>
          </a:p>
        </p:txBody>
      </p:sp>
      <p:sp>
        <p:nvSpPr>
          <p:cNvPr id="7" name="Content Placeholder 6"/>
          <p:cNvSpPr>
            <a:spLocks noGrp="1"/>
          </p:cNvSpPr>
          <p:nvPr>
            <p:ph sz="half" idx="2"/>
          </p:nvPr>
        </p:nvSpPr>
        <p:spPr/>
        <p:txBody>
          <a:bodyPr/>
          <a:lstStyle/>
          <a:p>
            <a:pPr lvl="0">
              <a:buFont typeface="Arial" pitchFamily="34" charset="0"/>
              <a:buChar char="■"/>
            </a:pPr>
            <a:r>
              <a:rPr lang="en-US" dirty="0">
                <a:solidFill>
                  <a:prstClr val="black"/>
                </a:solidFill>
              </a:rPr>
              <a:t>Data Model or Evaluation Model?</a:t>
            </a:r>
          </a:p>
          <a:p>
            <a:pPr lvl="0">
              <a:buFont typeface="Arial" pitchFamily="34" charset="0"/>
              <a:buChar char="■"/>
            </a:pPr>
            <a:endParaRPr lang="en-US" dirty="0" smtClean="0">
              <a:solidFill>
                <a:prstClr val="black"/>
              </a:solidFill>
            </a:endParaRPr>
          </a:p>
          <a:p>
            <a:pPr lvl="0">
              <a:buFont typeface="Arial" pitchFamily="34" charset="0"/>
              <a:buChar char="■"/>
            </a:pPr>
            <a:r>
              <a:rPr lang="en-US" dirty="0" smtClean="0">
                <a:solidFill>
                  <a:prstClr val="black"/>
                </a:solidFill>
              </a:rPr>
              <a:t>Finding </a:t>
            </a:r>
            <a:r>
              <a:rPr lang="en-US" dirty="0">
                <a:solidFill>
                  <a:prstClr val="black"/>
                </a:solidFill>
              </a:rPr>
              <a:t>the Right Balance?</a:t>
            </a:r>
          </a:p>
          <a:p>
            <a:pPr lvl="0">
              <a:buFont typeface="Arial" pitchFamily="34" charset="0"/>
              <a:buChar char="■"/>
            </a:pPr>
            <a:endParaRPr lang="en-US" dirty="0" smtClean="0">
              <a:solidFill>
                <a:prstClr val="black"/>
              </a:solidFill>
            </a:endParaRPr>
          </a:p>
          <a:p>
            <a:pPr lvl="0">
              <a:buFont typeface="Arial" pitchFamily="34" charset="0"/>
              <a:buChar char="■"/>
            </a:pPr>
            <a:r>
              <a:rPr lang="en-US" dirty="0" smtClean="0">
                <a:solidFill>
                  <a:prstClr val="black"/>
                </a:solidFill>
              </a:rPr>
              <a:t>Bindings</a:t>
            </a:r>
            <a:endParaRPr lang="en-US" dirty="0">
              <a:solidFill>
                <a:prstClr val="black"/>
              </a:solidFill>
            </a:endParaRPr>
          </a:p>
          <a:p>
            <a:pPr lvl="0">
              <a:buFont typeface="Arial" pitchFamily="34" charset="0"/>
              <a:buChar char="■"/>
            </a:pPr>
            <a:endParaRPr lang="en-US" dirty="0" smtClean="0">
              <a:solidFill>
                <a:prstClr val="black"/>
              </a:solidFill>
            </a:endParaRPr>
          </a:p>
          <a:p>
            <a:pPr lvl="0">
              <a:buFont typeface="Arial" pitchFamily="34" charset="0"/>
              <a:buChar char="■"/>
            </a:pPr>
            <a:r>
              <a:rPr lang="en-US" dirty="0" smtClean="0">
                <a:solidFill>
                  <a:prstClr val="black"/>
                </a:solidFill>
              </a:rPr>
              <a:t>Appendix </a:t>
            </a:r>
            <a:r>
              <a:rPr lang="en-US" dirty="0">
                <a:solidFill>
                  <a:prstClr val="black"/>
                </a:solidFill>
              </a:rPr>
              <a:t>A-F</a:t>
            </a:r>
          </a:p>
          <a:p>
            <a:pPr lvl="0">
              <a:buFont typeface="Arial" pitchFamily="34" charset="0"/>
              <a:buChar char="■"/>
            </a:pPr>
            <a:endParaRPr lang="en-US" dirty="0" smtClean="0">
              <a:solidFill>
                <a:prstClr val="black"/>
              </a:solidFill>
            </a:endParaRPr>
          </a:p>
          <a:p>
            <a:pPr lvl="0">
              <a:buFont typeface="Arial" pitchFamily="34" charset="0"/>
              <a:buChar char="■"/>
            </a:pPr>
            <a:r>
              <a:rPr lang="en-US" dirty="0" smtClean="0">
                <a:solidFill>
                  <a:prstClr val="black"/>
                </a:solidFill>
              </a:rPr>
              <a:t>How </a:t>
            </a:r>
            <a:r>
              <a:rPr lang="en-US" dirty="0">
                <a:solidFill>
                  <a:prstClr val="black"/>
                </a:solidFill>
              </a:rPr>
              <a:t>Do We Move Forward?</a:t>
            </a:r>
          </a:p>
          <a:p>
            <a:endParaRPr lang="en-US" dirty="0"/>
          </a:p>
        </p:txBody>
      </p:sp>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1</a:t>
            </a:fld>
            <a:endParaRPr lang="en-US" dirty="0"/>
          </a:p>
        </p:txBody>
      </p:sp>
    </p:spTree>
    <p:extLst>
      <p:ext uri="{BB962C8B-B14F-4D97-AF65-F5344CB8AC3E}">
        <p14:creationId xmlns:p14="http://schemas.microsoft.com/office/powerpoint/2010/main" val="38263139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Example: Building an OVAL Item</a:t>
            </a:r>
            <a:endParaRPr lang="en-US" dirty="0"/>
          </a:p>
        </p:txBody>
      </p:sp>
      <p:sp>
        <p:nvSpPr>
          <p:cNvPr id="7" name="Content Placeholder 6"/>
          <p:cNvSpPr>
            <a:spLocks noGrp="1"/>
          </p:cNvSpPr>
          <p:nvPr>
            <p:ph idx="1"/>
          </p:nvPr>
        </p:nvSpPr>
        <p:spPr/>
        <p:txBody>
          <a:bodyPr/>
          <a:lstStyle/>
          <a:p>
            <a:r>
              <a:rPr lang="en-US" dirty="0" smtClean="0"/>
              <a:t>Assigning an OVAL Item status</a:t>
            </a:r>
          </a:p>
          <a:p>
            <a:r>
              <a:rPr lang="en-US" dirty="0" smtClean="0"/>
              <a:t>Creating an OVAL Item Entity</a:t>
            </a:r>
          </a:p>
          <a:p>
            <a:pPr lvl="1"/>
            <a:r>
              <a:rPr lang="en-US" dirty="0"/>
              <a:t>Assigning a status, datatype, &amp; </a:t>
            </a:r>
            <a:r>
              <a:rPr lang="en-US" dirty="0" smtClean="0"/>
              <a:t>value(s)</a:t>
            </a:r>
            <a:endParaRPr lang="en-US" dirty="0"/>
          </a:p>
          <a:p>
            <a:pPr lvl="1"/>
            <a:endParaRPr lang="en-US" dirty="0"/>
          </a:p>
        </p:txBody>
      </p:sp>
      <p:sp>
        <p:nvSpPr>
          <p:cNvPr id="5" name="Slide Number Placeholder 4"/>
          <p:cNvSpPr>
            <a:spLocks noGrp="1"/>
          </p:cNvSpPr>
          <p:nvPr>
            <p:ph type="sldNum" sz="quarter" idx="10"/>
          </p:nvPr>
        </p:nvSpPr>
        <p:spPr/>
        <p:txBody>
          <a:bodyPr/>
          <a:lstStyle/>
          <a:p>
            <a:pPr>
              <a:defRPr/>
            </a:pPr>
            <a:fld id="{BB6133BC-B467-4F10-B771-06A20F6CE996}" type="slidenum">
              <a:rPr lang="en-US" smtClean="0"/>
              <a:pPr>
                <a:defRPr/>
              </a:pPr>
              <a:t>19</a:t>
            </a:fld>
            <a:endParaRPr lang="en-US"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7989" y="2107115"/>
            <a:ext cx="7892716" cy="4130547"/>
          </a:xfrm>
          <a:prstGeom prst="rect">
            <a:avLst/>
          </a:prstGeom>
        </p:spPr>
      </p:pic>
    </p:spTree>
    <p:extLst>
      <p:ext uri="{BB962C8B-B14F-4D97-AF65-F5344CB8AC3E}">
        <p14:creationId xmlns:p14="http://schemas.microsoft.com/office/powerpoint/2010/main" val="38379785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Model or Evaluation Model?</a:t>
            </a:r>
            <a:endParaRPr lang="en-US" dirty="0"/>
          </a:p>
        </p:txBody>
      </p:sp>
      <p:sp>
        <p:nvSpPr>
          <p:cNvPr id="3" name="Content Placeholder 2"/>
          <p:cNvSpPr>
            <a:spLocks noGrp="1"/>
          </p:cNvSpPr>
          <p:nvPr>
            <p:ph idx="1"/>
          </p:nvPr>
        </p:nvSpPr>
        <p:spPr/>
        <p:txBody>
          <a:bodyPr/>
          <a:lstStyle/>
          <a:p>
            <a:r>
              <a:rPr lang="en-US" dirty="0" smtClean="0"/>
              <a:t>One area where we struggled was OVAL Functions</a:t>
            </a:r>
          </a:p>
          <a:p>
            <a:pPr lvl="1"/>
            <a:r>
              <a:rPr lang="en-US" dirty="0" smtClean="0"/>
              <a:t>What a function does</a:t>
            </a:r>
          </a:p>
          <a:p>
            <a:pPr lvl="1"/>
            <a:endParaRPr lang="en-US" dirty="0" smtClean="0"/>
          </a:p>
          <a:p>
            <a:pPr lvl="1"/>
            <a:r>
              <a:rPr lang="en-US" dirty="0" smtClean="0"/>
              <a:t>Available properties</a:t>
            </a:r>
          </a:p>
          <a:p>
            <a:pPr lvl="1"/>
            <a:endParaRPr lang="en-US" dirty="0" smtClean="0"/>
          </a:p>
          <a:p>
            <a:pPr lvl="1"/>
            <a:r>
              <a:rPr lang="en-US" dirty="0" smtClean="0"/>
              <a:t>How it should operate</a:t>
            </a:r>
          </a:p>
          <a:p>
            <a:pPr lvl="2"/>
            <a:r>
              <a:rPr lang="en-US" dirty="0" smtClean="0"/>
              <a:t>Operation, error conditions, etc.</a:t>
            </a:r>
          </a:p>
          <a:p>
            <a:pPr marL="0" indent="0">
              <a:buNone/>
            </a:pPr>
            <a:endParaRPr lang="en-US" dirty="0" smtClean="0"/>
          </a:p>
          <a:p>
            <a:r>
              <a:rPr lang="en-US" dirty="0" smtClean="0"/>
              <a:t>What information do you want to see where?</a:t>
            </a:r>
          </a:p>
          <a:p>
            <a:endParaRPr lang="en-US" dirty="0"/>
          </a:p>
          <a:p>
            <a:r>
              <a:rPr lang="en-US" dirty="0" smtClean="0"/>
              <a:t>Is it undesirable to separate this information?</a:t>
            </a:r>
          </a:p>
        </p:txBody>
      </p:sp>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20</a:t>
            </a:fld>
            <a:endParaRPr lang="en-US" dirty="0"/>
          </a:p>
        </p:txBody>
      </p:sp>
      <p:sp>
        <p:nvSpPr>
          <p:cNvPr id="5" name="TextBox 4"/>
          <p:cNvSpPr txBox="1"/>
          <p:nvPr/>
        </p:nvSpPr>
        <p:spPr>
          <a:xfrm>
            <a:off x="3457575" y="1146778"/>
            <a:ext cx="523875" cy="1446550"/>
          </a:xfrm>
          <a:prstGeom prst="rect">
            <a:avLst/>
          </a:prstGeom>
          <a:noFill/>
        </p:spPr>
        <p:txBody>
          <a:bodyPr wrap="square" rtlCol="0">
            <a:spAutoFit/>
          </a:bodyPr>
          <a:lstStyle/>
          <a:p>
            <a:r>
              <a:rPr lang="en-US" sz="8800" b="0" dirty="0" smtClean="0">
                <a:solidFill>
                  <a:srgbClr val="000099"/>
                </a:solidFill>
              </a:rPr>
              <a:t>}</a:t>
            </a:r>
            <a:endParaRPr lang="en-US" sz="8800" b="0" dirty="0">
              <a:solidFill>
                <a:srgbClr val="000099"/>
              </a:solidFill>
            </a:endParaRPr>
          </a:p>
        </p:txBody>
      </p:sp>
      <p:sp>
        <p:nvSpPr>
          <p:cNvPr id="6" name="TextBox 5"/>
          <p:cNvSpPr txBox="1"/>
          <p:nvPr/>
        </p:nvSpPr>
        <p:spPr>
          <a:xfrm>
            <a:off x="3981450" y="1779032"/>
            <a:ext cx="2124075" cy="369332"/>
          </a:xfrm>
          <a:prstGeom prst="rect">
            <a:avLst/>
          </a:prstGeom>
          <a:noFill/>
        </p:spPr>
        <p:txBody>
          <a:bodyPr wrap="square" rtlCol="0">
            <a:spAutoFit/>
          </a:bodyPr>
          <a:lstStyle/>
          <a:p>
            <a:r>
              <a:rPr lang="en-US" dirty="0" smtClean="0">
                <a:solidFill>
                  <a:srgbClr val="000099"/>
                </a:solidFill>
              </a:rPr>
              <a:t>OVAL Data Model</a:t>
            </a:r>
            <a:endParaRPr lang="en-US" dirty="0">
              <a:solidFill>
                <a:srgbClr val="000099"/>
              </a:solidFill>
            </a:endParaRPr>
          </a:p>
        </p:txBody>
      </p:sp>
      <p:sp>
        <p:nvSpPr>
          <p:cNvPr id="8" name="TextBox 7"/>
          <p:cNvSpPr txBox="1"/>
          <p:nvPr/>
        </p:nvSpPr>
        <p:spPr>
          <a:xfrm>
            <a:off x="4510087" y="2318353"/>
            <a:ext cx="523875" cy="1446550"/>
          </a:xfrm>
          <a:prstGeom prst="rect">
            <a:avLst/>
          </a:prstGeom>
          <a:noFill/>
        </p:spPr>
        <p:txBody>
          <a:bodyPr wrap="square" rtlCol="0">
            <a:spAutoFit/>
          </a:bodyPr>
          <a:lstStyle/>
          <a:p>
            <a:r>
              <a:rPr lang="en-US" sz="8800" b="0" dirty="0" smtClean="0">
                <a:solidFill>
                  <a:srgbClr val="000099"/>
                </a:solidFill>
              </a:rPr>
              <a:t>}</a:t>
            </a:r>
            <a:endParaRPr lang="en-US" sz="8800" b="0" dirty="0">
              <a:solidFill>
                <a:srgbClr val="000099"/>
              </a:solidFill>
            </a:endParaRPr>
          </a:p>
        </p:txBody>
      </p:sp>
      <p:sp>
        <p:nvSpPr>
          <p:cNvPr id="9" name="TextBox 8"/>
          <p:cNvSpPr txBox="1"/>
          <p:nvPr/>
        </p:nvSpPr>
        <p:spPr>
          <a:xfrm>
            <a:off x="5033962" y="2856962"/>
            <a:ext cx="2909888" cy="369332"/>
          </a:xfrm>
          <a:prstGeom prst="rect">
            <a:avLst/>
          </a:prstGeom>
          <a:noFill/>
        </p:spPr>
        <p:txBody>
          <a:bodyPr wrap="square" rtlCol="0">
            <a:spAutoFit/>
          </a:bodyPr>
          <a:lstStyle/>
          <a:p>
            <a:r>
              <a:rPr lang="en-US" dirty="0" smtClean="0">
                <a:solidFill>
                  <a:srgbClr val="000099"/>
                </a:solidFill>
              </a:rPr>
              <a:t>OVAL Evaluation Model</a:t>
            </a:r>
            <a:endParaRPr lang="en-US" dirty="0">
              <a:solidFill>
                <a:srgbClr val="000099"/>
              </a:solidFill>
            </a:endParaRPr>
          </a:p>
        </p:txBody>
      </p:sp>
    </p:spTree>
    <p:extLst>
      <p:ext uri="{BB962C8B-B14F-4D97-AF65-F5344CB8AC3E}">
        <p14:creationId xmlns:p14="http://schemas.microsoft.com/office/powerpoint/2010/main" val="3942703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 the Right Balance</a:t>
            </a:r>
            <a:endParaRPr lang="en-US" dirty="0"/>
          </a:p>
        </p:txBody>
      </p:sp>
      <p:sp>
        <p:nvSpPr>
          <p:cNvPr id="8" name="Content Placeholder 7"/>
          <p:cNvSpPr>
            <a:spLocks noGrp="1"/>
          </p:cNvSpPr>
          <p:nvPr>
            <p:ph sz="half" idx="1"/>
          </p:nvPr>
        </p:nvSpPr>
        <p:spPr>
          <a:xfrm>
            <a:off x="660400" y="2978330"/>
            <a:ext cx="3771900" cy="2394859"/>
          </a:xfrm>
        </p:spPr>
        <p:txBody>
          <a:bodyPr/>
          <a:lstStyle/>
          <a:p>
            <a:r>
              <a:rPr lang="en-US" dirty="0" smtClean="0"/>
              <a:t>Pros</a:t>
            </a:r>
          </a:p>
          <a:p>
            <a:pPr lvl="1"/>
            <a:r>
              <a:rPr lang="en-US" dirty="0" smtClean="0"/>
              <a:t>More flexibility when using different representations</a:t>
            </a:r>
          </a:p>
          <a:p>
            <a:r>
              <a:rPr lang="en-US" dirty="0" smtClean="0"/>
              <a:t>Cons</a:t>
            </a:r>
          </a:p>
          <a:p>
            <a:pPr lvl="1"/>
            <a:r>
              <a:rPr lang="en-US" dirty="0" smtClean="0"/>
              <a:t>May be difficult to map specification to representation</a:t>
            </a:r>
          </a:p>
          <a:p>
            <a:pPr lvl="1"/>
            <a:endParaRPr lang="en-US" dirty="0"/>
          </a:p>
        </p:txBody>
      </p:sp>
      <p:sp>
        <p:nvSpPr>
          <p:cNvPr id="9" name="Content Placeholder 8"/>
          <p:cNvSpPr>
            <a:spLocks noGrp="1"/>
          </p:cNvSpPr>
          <p:nvPr>
            <p:ph sz="half" idx="2"/>
          </p:nvPr>
        </p:nvSpPr>
        <p:spPr>
          <a:xfrm>
            <a:off x="4584700" y="2978330"/>
            <a:ext cx="3771900" cy="2403567"/>
          </a:xfrm>
        </p:spPr>
        <p:txBody>
          <a:bodyPr/>
          <a:lstStyle/>
          <a:p>
            <a:r>
              <a:rPr lang="en-US" sz="1800" dirty="0" smtClean="0"/>
              <a:t>Pros</a:t>
            </a:r>
          </a:p>
          <a:p>
            <a:pPr lvl="1"/>
            <a:r>
              <a:rPr lang="en-US" dirty="0" smtClean="0"/>
              <a:t>Looks familiar</a:t>
            </a:r>
            <a:endParaRPr lang="en-US" dirty="0"/>
          </a:p>
          <a:p>
            <a:pPr lvl="1"/>
            <a:r>
              <a:rPr lang="en-US" dirty="0" smtClean="0"/>
              <a:t>Clear mapping between specification and representation</a:t>
            </a:r>
          </a:p>
          <a:p>
            <a:r>
              <a:rPr lang="en-US" sz="1800" dirty="0" smtClean="0"/>
              <a:t>Cons</a:t>
            </a:r>
          </a:p>
          <a:p>
            <a:pPr lvl="1"/>
            <a:r>
              <a:rPr lang="en-US" dirty="0" smtClean="0"/>
              <a:t>Artifacts of our current representation</a:t>
            </a:r>
          </a:p>
          <a:p>
            <a:pPr lvl="1"/>
            <a:endParaRPr lang="en-US" dirty="0"/>
          </a:p>
        </p:txBody>
      </p:sp>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21</a:t>
            </a:fld>
            <a:endParaRPr lang="en-US" dirty="0"/>
          </a:p>
        </p:txBody>
      </p:sp>
      <p:sp>
        <p:nvSpPr>
          <p:cNvPr id="5" name="Left-Right Arrow 4"/>
          <p:cNvSpPr/>
          <p:nvPr/>
        </p:nvSpPr>
        <p:spPr bwMode="auto">
          <a:xfrm>
            <a:off x="862149" y="1382730"/>
            <a:ext cx="7341325" cy="1168471"/>
          </a:xfrm>
          <a:prstGeom prst="leftRightArrow">
            <a:avLst/>
          </a:prstGeom>
          <a:ln>
            <a:headEnd/>
            <a:tailEnd/>
          </a:ln>
          <a:effectLst>
            <a:glow rad="63500">
              <a:schemeClr val="accent1">
                <a:satMod val="175000"/>
                <a:alpha val="40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wrap="none" rtlCol="0" anchor="ctr"/>
          <a:lstStyle/>
          <a:p>
            <a:pPr algn="ctr" eaLnBrk="0" hangingPunct="0">
              <a:buClr>
                <a:srgbClr val="FDAA03"/>
              </a:buClr>
            </a:pPr>
            <a:endParaRPr lang="en-US" dirty="0"/>
          </a:p>
        </p:txBody>
      </p:sp>
      <p:sp>
        <p:nvSpPr>
          <p:cNvPr id="6" name="TextBox 5"/>
          <p:cNvSpPr txBox="1"/>
          <p:nvPr/>
        </p:nvSpPr>
        <p:spPr>
          <a:xfrm>
            <a:off x="1288868" y="1705355"/>
            <a:ext cx="1367246" cy="523220"/>
          </a:xfrm>
          <a:prstGeom prst="rect">
            <a:avLst/>
          </a:prstGeom>
          <a:noFill/>
        </p:spPr>
        <p:txBody>
          <a:bodyPr wrap="square" rtlCol="0">
            <a:spAutoFit/>
          </a:bodyPr>
          <a:lstStyle/>
          <a:p>
            <a:pPr algn="ctr"/>
            <a:r>
              <a:rPr lang="en-US" sz="1400" dirty="0" smtClean="0"/>
              <a:t>Binding </a:t>
            </a:r>
          </a:p>
          <a:p>
            <a:pPr algn="ctr"/>
            <a:r>
              <a:rPr lang="en-US" sz="1400" dirty="0" smtClean="0"/>
              <a:t>Independent</a:t>
            </a:r>
            <a:endParaRPr lang="en-US" sz="1400" dirty="0"/>
          </a:p>
        </p:txBody>
      </p:sp>
      <p:sp>
        <p:nvSpPr>
          <p:cNvPr id="7" name="TextBox 6"/>
          <p:cNvSpPr txBox="1"/>
          <p:nvPr/>
        </p:nvSpPr>
        <p:spPr>
          <a:xfrm>
            <a:off x="6217920" y="1705355"/>
            <a:ext cx="1567543" cy="523220"/>
          </a:xfrm>
          <a:prstGeom prst="rect">
            <a:avLst/>
          </a:prstGeom>
          <a:noFill/>
        </p:spPr>
        <p:txBody>
          <a:bodyPr wrap="square" rtlCol="0">
            <a:spAutoFit/>
          </a:bodyPr>
          <a:lstStyle/>
          <a:p>
            <a:pPr algn="ctr"/>
            <a:r>
              <a:rPr lang="en-US" sz="1400" dirty="0" smtClean="0"/>
              <a:t>OVAL Schema Implementation</a:t>
            </a:r>
            <a:endParaRPr lang="en-US" sz="1400" dirty="0"/>
          </a:p>
        </p:txBody>
      </p:sp>
      <p:sp>
        <p:nvSpPr>
          <p:cNvPr id="10" name="Rounded Rectangle 9"/>
          <p:cNvSpPr/>
          <p:nvPr/>
        </p:nvSpPr>
        <p:spPr bwMode="auto">
          <a:xfrm>
            <a:off x="7715793" y="1705355"/>
            <a:ext cx="896983" cy="512634"/>
          </a:xfrm>
          <a:prstGeom prst="roundRect">
            <a:avLst/>
          </a:prstGeom>
          <a:ln>
            <a:solidFill>
              <a:schemeClr val="tx1"/>
            </a:solidFill>
            <a:headEnd/>
            <a:tailEnd/>
          </a:ln>
          <a:effectLst>
            <a:glow rad="63500">
              <a:schemeClr val="accent3">
                <a:satMod val="175000"/>
                <a:alpha val="40000"/>
              </a:scheme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wrap="none" rtlCol="0" anchor="ctr"/>
          <a:lstStyle/>
          <a:p>
            <a:pPr algn="ctr" eaLnBrk="0" hangingPunct="0">
              <a:buClr>
                <a:srgbClr val="FDAA03"/>
              </a:buClr>
            </a:pPr>
            <a:r>
              <a:rPr lang="en-US" sz="1000" dirty="0" smtClean="0"/>
              <a:t>OVAL Language</a:t>
            </a:r>
          </a:p>
          <a:p>
            <a:pPr algn="ctr" eaLnBrk="0" hangingPunct="0">
              <a:buClr>
                <a:srgbClr val="FDAA03"/>
              </a:buClr>
            </a:pPr>
            <a:r>
              <a:rPr lang="en-US" sz="1000" dirty="0" smtClean="0"/>
              <a:t>Specification</a:t>
            </a:r>
            <a:endParaRPr lang="en-US" sz="1000" dirty="0"/>
          </a:p>
        </p:txBody>
      </p:sp>
      <p:sp>
        <p:nvSpPr>
          <p:cNvPr id="12" name="Rounded Rectangle 11"/>
          <p:cNvSpPr/>
          <p:nvPr/>
        </p:nvSpPr>
        <p:spPr bwMode="auto">
          <a:xfrm>
            <a:off x="4532811" y="1522827"/>
            <a:ext cx="45719" cy="888275"/>
          </a:xfrm>
          <a:prstGeom prst="roundRect">
            <a:avLst/>
          </a:prstGeom>
          <a:ln>
            <a:headEnd/>
            <a:tailEnd/>
          </a:ln>
          <a:effectLst>
            <a:glow rad="63500">
              <a:schemeClr val="accent2">
                <a:satMod val="175000"/>
                <a:alpha val="40000"/>
              </a:schemeClr>
            </a:glow>
            <a:outerShdw blurRad="40000" dist="20000" dir="5400000" rotWithShape="0">
              <a:srgbClr val="000000">
                <a:alpha val="38000"/>
              </a:srgbClr>
            </a:outerShdw>
          </a:effectLst>
        </p:spPr>
        <p:style>
          <a:lnRef idx="1">
            <a:schemeClr val="accent2"/>
          </a:lnRef>
          <a:fillRef idx="2">
            <a:schemeClr val="accent2"/>
          </a:fillRef>
          <a:effectRef idx="1">
            <a:schemeClr val="accent2"/>
          </a:effectRef>
          <a:fontRef idx="minor">
            <a:schemeClr val="dk1"/>
          </a:fontRef>
        </p:style>
        <p:txBody>
          <a:bodyPr wrap="none" rtlCol="0" anchor="ctr"/>
          <a:lstStyle/>
          <a:p>
            <a:pPr algn="ctr" eaLnBrk="0" hangingPunct="0">
              <a:buClr>
                <a:srgbClr val="FDAA03"/>
              </a:buClr>
            </a:pPr>
            <a:endParaRPr lang="en-US" dirty="0"/>
          </a:p>
        </p:txBody>
      </p:sp>
      <p:sp>
        <p:nvSpPr>
          <p:cNvPr id="14" name="Rounded Rectangle 13"/>
          <p:cNvSpPr/>
          <p:nvPr/>
        </p:nvSpPr>
        <p:spPr bwMode="auto">
          <a:xfrm>
            <a:off x="684710" y="5547359"/>
            <a:ext cx="7741920" cy="618309"/>
          </a:xfrm>
          <a:prstGeom prst="roundRect">
            <a:avLst/>
          </a:prstGeom>
          <a:solidFill>
            <a:schemeClr val="accent2">
              <a:lumMod val="20000"/>
              <a:lumOff val="80000"/>
            </a:schemeClr>
          </a:solidFill>
          <a:ln w="6350">
            <a:solidFill>
              <a:schemeClr val="tx1"/>
            </a:solidFill>
            <a:miter lim="800000"/>
            <a:headEnd/>
            <a:tailEnd/>
          </a:ln>
          <a:effectLst>
            <a:glow rad="63500">
              <a:schemeClr val="accent2">
                <a:satMod val="175000"/>
                <a:alpha val="40000"/>
              </a:schemeClr>
            </a:glow>
          </a:effectLst>
        </p:spPr>
        <p:txBody>
          <a:bodyPr wrap="none" rtlCol="0" anchor="ctr"/>
          <a:lstStyle/>
          <a:p>
            <a:pPr algn="ctr" eaLnBrk="0" hangingPunct="0">
              <a:buClr>
                <a:srgbClr val="FDAA03"/>
              </a:buClr>
            </a:pPr>
            <a:r>
              <a:rPr lang="en-US" dirty="0" smtClean="0">
                <a:latin typeface="+mn-lt"/>
              </a:rPr>
              <a:t>Where do you think the right balance is?</a:t>
            </a:r>
            <a:endParaRPr lang="en-US" dirty="0">
              <a:latin typeface="+mn-lt"/>
            </a:endParaRPr>
          </a:p>
        </p:txBody>
      </p:sp>
    </p:spTree>
    <p:extLst>
      <p:ext uri="{BB962C8B-B14F-4D97-AF65-F5344CB8AC3E}">
        <p14:creationId xmlns:p14="http://schemas.microsoft.com/office/powerpoint/2010/main" val="4196686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1.66667E-6 -1.23988E-6 L -0.8 -0.00116 " pathEditMode="relative" rAng="0" ptsTypes="AA">
                                      <p:cBhvr>
                                        <p:cTn id="6" dur="3000" fill="hold"/>
                                        <p:tgtEl>
                                          <p:spTgt spid="10"/>
                                        </p:tgtEl>
                                        <p:attrNameLst>
                                          <p:attrName>ppt_x</p:attrName>
                                          <p:attrName>ppt_y</p:attrName>
                                        </p:attrNameLst>
                                      </p:cBhvr>
                                      <p:rCtr x="-40000"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Bindings</a:t>
            </a:r>
            <a:endParaRPr lang="en-US" dirty="0"/>
          </a:p>
        </p:txBody>
      </p:sp>
      <p:sp>
        <p:nvSpPr>
          <p:cNvPr id="3" name="Content Placeholder 2"/>
          <p:cNvSpPr>
            <a:spLocks noGrp="1"/>
          </p:cNvSpPr>
          <p:nvPr>
            <p:ph idx="1"/>
          </p:nvPr>
        </p:nvSpPr>
        <p:spPr/>
        <p:txBody>
          <a:bodyPr/>
          <a:lstStyle/>
          <a:p>
            <a:r>
              <a:rPr lang="en-US" dirty="0" smtClean="0"/>
              <a:t>Provided as a place to describe various bindings that are used to represent OVAL</a:t>
            </a:r>
          </a:p>
          <a:p>
            <a:endParaRPr lang="en-US" dirty="0"/>
          </a:p>
          <a:p>
            <a:r>
              <a:rPr lang="en-US" dirty="0" smtClean="0"/>
              <a:t>Right now we only have XML</a:t>
            </a:r>
          </a:p>
        </p:txBody>
      </p:sp>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22</a:t>
            </a:fld>
            <a:endParaRPr lang="en-US" dirty="0"/>
          </a:p>
        </p:txBody>
      </p:sp>
    </p:spTree>
    <p:extLst>
      <p:ext uri="{BB962C8B-B14F-4D97-AF65-F5344CB8AC3E}">
        <p14:creationId xmlns:p14="http://schemas.microsoft.com/office/powerpoint/2010/main" val="249184996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Appendix A – OVAL Language Schemas</a:t>
            </a:r>
            <a:endParaRPr lang="en-US" dirty="0"/>
          </a:p>
        </p:txBody>
      </p:sp>
      <p:sp>
        <p:nvSpPr>
          <p:cNvPr id="3" name="Content Placeholder 2"/>
          <p:cNvSpPr>
            <a:spLocks noGrp="1"/>
          </p:cNvSpPr>
          <p:nvPr>
            <p:ph idx="1"/>
          </p:nvPr>
        </p:nvSpPr>
        <p:spPr/>
        <p:txBody>
          <a:bodyPr/>
          <a:lstStyle/>
          <a:p>
            <a:r>
              <a:rPr lang="en-US" dirty="0" smtClean="0"/>
              <a:t>We are planning to include the OVAL Core Schemas in the specification</a:t>
            </a:r>
          </a:p>
          <a:p>
            <a:pPr lvl="1"/>
            <a:r>
              <a:rPr lang="en-US" dirty="0" smtClean="0"/>
              <a:t>oval-definitions-schema</a:t>
            </a:r>
          </a:p>
          <a:p>
            <a:pPr lvl="1"/>
            <a:r>
              <a:rPr lang="en-US" dirty="0" smtClean="0"/>
              <a:t>oval-system-characteristics-schema</a:t>
            </a:r>
          </a:p>
          <a:p>
            <a:pPr lvl="1"/>
            <a:r>
              <a:rPr lang="en-US" dirty="0" smtClean="0"/>
              <a:t>oval-results-schema</a:t>
            </a:r>
          </a:p>
          <a:p>
            <a:pPr lvl="1"/>
            <a:r>
              <a:rPr lang="en-US" dirty="0" smtClean="0"/>
              <a:t>oval-directives-schema</a:t>
            </a:r>
          </a:p>
          <a:p>
            <a:pPr lvl="1"/>
            <a:r>
              <a:rPr lang="en-US" dirty="0" smtClean="0"/>
              <a:t>oval-variables-schema</a:t>
            </a:r>
          </a:p>
          <a:p>
            <a:pPr lvl="1"/>
            <a:endParaRPr lang="en-US" dirty="0"/>
          </a:p>
          <a:p>
            <a:r>
              <a:rPr lang="en-US" dirty="0" smtClean="0"/>
              <a:t>At first will be a direct copy of the schemas into the specification</a:t>
            </a:r>
          </a:p>
          <a:p>
            <a:pPr lvl="1"/>
            <a:r>
              <a:rPr lang="en-US" dirty="0" smtClean="0"/>
              <a:t>Schema documentation will be reduced over time</a:t>
            </a:r>
          </a:p>
        </p:txBody>
      </p:sp>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23</a:t>
            </a:fld>
            <a:endParaRPr lang="en-US" dirty="0"/>
          </a:p>
        </p:txBody>
      </p:sp>
    </p:spTree>
    <p:extLst>
      <p:ext uri="{BB962C8B-B14F-4D97-AF65-F5344CB8AC3E}">
        <p14:creationId xmlns:p14="http://schemas.microsoft.com/office/powerpoint/2010/main" val="38693990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of the OVAL Component Schemas?</a:t>
            </a:r>
            <a:endParaRPr lang="en-US" dirty="0"/>
          </a:p>
        </p:txBody>
      </p:sp>
      <p:sp>
        <p:nvSpPr>
          <p:cNvPr id="3" name="Content Placeholder 2"/>
          <p:cNvSpPr>
            <a:spLocks noGrp="1"/>
          </p:cNvSpPr>
          <p:nvPr>
            <p:ph idx="1"/>
          </p:nvPr>
        </p:nvSpPr>
        <p:spPr/>
        <p:txBody>
          <a:bodyPr/>
          <a:lstStyle/>
          <a:p>
            <a:r>
              <a:rPr lang="en-US" dirty="0" smtClean="0"/>
              <a:t>OVAL Core Schemas</a:t>
            </a:r>
          </a:p>
          <a:p>
            <a:pPr lvl="1"/>
            <a:r>
              <a:rPr lang="en-US" dirty="0" smtClean="0"/>
              <a:t>Framework for making assertions about a system's state</a:t>
            </a:r>
          </a:p>
          <a:p>
            <a:endParaRPr lang="en-US" dirty="0" smtClean="0"/>
          </a:p>
          <a:p>
            <a:r>
              <a:rPr lang="en-US" dirty="0" smtClean="0"/>
              <a:t>OVAL Component Schemas</a:t>
            </a:r>
          </a:p>
          <a:p>
            <a:pPr lvl="1"/>
            <a:r>
              <a:rPr lang="en-US" dirty="0" smtClean="0"/>
              <a:t>Extensions of the assertion framework</a:t>
            </a:r>
            <a:endParaRPr lang="en-US" dirty="0"/>
          </a:p>
          <a:p>
            <a:endParaRPr lang="en-US" dirty="0" smtClean="0"/>
          </a:p>
          <a:p>
            <a:r>
              <a:rPr lang="en-US" dirty="0" smtClean="0"/>
              <a:t>Sets the stage for:</a:t>
            </a:r>
          </a:p>
          <a:p>
            <a:pPr lvl="1"/>
            <a:r>
              <a:rPr lang="en-US" dirty="0" smtClean="0"/>
              <a:t>OVAL Core  and OVAL Component Schemas to rev independently</a:t>
            </a:r>
          </a:p>
          <a:p>
            <a:pPr lvl="1"/>
            <a:r>
              <a:rPr lang="en-US" dirty="0" smtClean="0"/>
              <a:t>Vendors to contribute schemas for their products</a:t>
            </a:r>
            <a:endParaRPr lang="en-US" dirty="0"/>
          </a:p>
        </p:txBody>
      </p:sp>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24</a:t>
            </a:fld>
            <a:endParaRPr lang="en-US" dirty="0"/>
          </a:p>
        </p:txBody>
      </p:sp>
    </p:spTree>
    <p:extLst>
      <p:ext uri="{BB962C8B-B14F-4D97-AF65-F5344CB8AC3E}">
        <p14:creationId xmlns:p14="http://schemas.microsoft.com/office/powerpoint/2010/main" val="151830123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Appendix B – Extending the OVAL Language Data Model</a:t>
            </a:r>
            <a:endParaRPr lang="en-US" dirty="0"/>
          </a:p>
        </p:txBody>
      </p:sp>
      <p:sp>
        <p:nvSpPr>
          <p:cNvPr id="6" name="Content Placeholder 5"/>
          <p:cNvSpPr>
            <a:spLocks noGrp="1"/>
          </p:cNvSpPr>
          <p:nvPr>
            <p:ph idx="1"/>
          </p:nvPr>
        </p:nvSpPr>
        <p:spPr/>
        <p:txBody>
          <a:bodyPr/>
          <a:lstStyle/>
          <a:p>
            <a:r>
              <a:rPr lang="en-US" dirty="0" smtClean="0"/>
              <a:t>There are many OVAL Constructs that serve as extension points for the OVAL Language Data Model</a:t>
            </a:r>
          </a:p>
          <a:p>
            <a:pPr lvl="1"/>
            <a:r>
              <a:rPr lang="en-US" dirty="0" smtClean="0"/>
              <a:t>Properties with a datatype of Any</a:t>
            </a:r>
          </a:p>
          <a:p>
            <a:pPr lvl="2"/>
            <a:r>
              <a:rPr lang="en-US" dirty="0" smtClean="0"/>
              <a:t>MetadataType, GeneratorType, SystemInfoType, etc.</a:t>
            </a:r>
          </a:p>
          <a:p>
            <a:pPr lvl="2"/>
            <a:endParaRPr lang="en-US" dirty="0" smtClean="0"/>
          </a:p>
          <a:p>
            <a:pPr lvl="1"/>
            <a:r>
              <a:rPr lang="en-US" dirty="0" smtClean="0"/>
              <a:t>Abstract OVAL Constructs</a:t>
            </a:r>
          </a:p>
          <a:p>
            <a:pPr lvl="2"/>
            <a:r>
              <a:rPr lang="en-US" dirty="0" smtClean="0"/>
              <a:t>TestType, ObjectType, StateType, VariableType, etc.</a:t>
            </a:r>
          </a:p>
          <a:p>
            <a:pPr lvl="1"/>
            <a:endParaRPr lang="en-US" dirty="0" smtClean="0"/>
          </a:p>
          <a:p>
            <a:pPr lvl="1"/>
            <a:r>
              <a:rPr lang="en-US" dirty="0" smtClean="0"/>
              <a:t>OVAL Enumerations</a:t>
            </a:r>
          </a:p>
          <a:p>
            <a:pPr lvl="2"/>
            <a:r>
              <a:rPr lang="en-US" dirty="0" smtClean="0"/>
              <a:t>Add a new datatype  </a:t>
            </a:r>
          </a:p>
          <a:p>
            <a:pPr lvl="2"/>
            <a:endParaRPr lang="en-US" dirty="0"/>
          </a:p>
          <a:p>
            <a:r>
              <a:rPr lang="en-US" dirty="0" smtClean="0"/>
              <a:t>Will highlight these extension points</a:t>
            </a:r>
          </a:p>
          <a:p>
            <a:endParaRPr lang="en-US" dirty="0"/>
          </a:p>
          <a:p>
            <a:r>
              <a:rPr lang="en-US" dirty="0" smtClean="0"/>
              <a:t>Outline best practices for extending the OVAL Language Data Model</a:t>
            </a:r>
          </a:p>
          <a:p>
            <a:endParaRPr lang="en-US" dirty="0"/>
          </a:p>
        </p:txBody>
      </p:sp>
      <p:sp>
        <p:nvSpPr>
          <p:cNvPr id="5" name="Slide Number Placeholder 4"/>
          <p:cNvSpPr>
            <a:spLocks noGrp="1"/>
          </p:cNvSpPr>
          <p:nvPr>
            <p:ph type="sldNum" sz="quarter" idx="10"/>
          </p:nvPr>
        </p:nvSpPr>
        <p:spPr/>
        <p:txBody>
          <a:bodyPr/>
          <a:lstStyle/>
          <a:p>
            <a:pPr>
              <a:defRPr/>
            </a:pPr>
            <a:fld id="{BB6133BC-B467-4F10-B771-06A20F6CE996}" type="slidenum">
              <a:rPr lang="en-US" smtClean="0"/>
              <a:pPr>
                <a:defRPr/>
              </a:pPr>
              <a:t>25</a:t>
            </a:fld>
            <a:endParaRPr lang="en-US" dirty="0"/>
          </a:p>
        </p:txBody>
      </p:sp>
    </p:spTree>
    <p:extLst>
      <p:ext uri="{BB962C8B-B14F-4D97-AF65-F5344CB8AC3E}">
        <p14:creationId xmlns:p14="http://schemas.microsoft.com/office/powerpoint/2010/main" val="410458612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Appendix C – Regular Expression Support</a:t>
            </a:r>
          </a:p>
        </p:txBody>
      </p:sp>
      <p:sp>
        <p:nvSpPr>
          <p:cNvPr id="3" name="Content Placeholder 2"/>
          <p:cNvSpPr>
            <a:spLocks noGrp="1"/>
          </p:cNvSpPr>
          <p:nvPr>
            <p:ph idx="1"/>
          </p:nvPr>
        </p:nvSpPr>
        <p:spPr/>
        <p:txBody>
          <a:bodyPr/>
          <a:lstStyle/>
          <a:p>
            <a:r>
              <a:rPr lang="en-US" dirty="0" smtClean="0"/>
              <a:t>Defines the supported regular expression syntax</a:t>
            </a:r>
          </a:p>
          <a:p>
            <a:pPr lvl="1"/>
            <a:r>
              <a:rPr lang="en-US" dirty="0" smtClean="0"/>
              <a:t>Currently PCRE 5.004 Regular Expression Syntax</a:t>
            </a:r>
          </a:p>
          <a:p>
            <a:pPr lvl="1"/>
            <a:endParaRPr lang="en-US" dirty="0"/>
          </a:p>
          <a:p>
            <a:r>
              <a:rPr lang="en-US" dirty="0" smtClean="0"/>
              <a:t>Will replace the Regular Expression Support page on the web site</a:t>
            </a:r>
          </a:p>
          <a:p>
            <a:pPr lvl="1"/>
            <a:r>
              <a:rPr lang="en-US" dirty="0">
                <a:hlinkClick r:id="rId2"/>
              </a:rPr>
              <a:t>http://</a:t>
            </a:r>
            <a:r>
              <a:rPr lang="en-US" dirty="0" smtClean="0">
                <a:hlinkClick r:id="rId2"/>
              </a:rPr>
              <a:t>oval.mitre.org/language/about/re_support_5.6.html</a:t>
            </a:r>
            <a:endParaRPr lang="en-US" dirty="0" smtClean="0"/>
          </a:p>
          <a:p>
            <a:pPr lvl="1"/>
            <a:endParaRPr lang="en-US" dirty="0"/>
          </a:p>
          <a:p>
            <a:endParaRPr lang="en-US" dirty="0"/>
          </a:p>
        </p:txBody>
      </p:sp>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26</a:t>
            </a:fld>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0160" y="2945965"/>
            <a:ext cx="6783977" cy="3288180"/>
          </a:xfrm>
          <a:prstGeom prst="rect">
            <a:avLst/>
          </a:prstGeom>
          <a:effectLst>
            <a:glow rad="101600">
              <a:schemeClr val="accent3">
                <a:lumMod val="50000"/>
                <a:alpha val="60000"/>
              </a:schemeClr>
            </a:glow>
          </a:effectLst>
        </p:spPr>
      </p:pic>
    </p:spTree>
    <p:extLst>
      <p:ext uri="{BB962C8B-B14F-4D97-AF65-F5344CB8AC3E}">
        <p14:creationId xmlns:p14="http://schemas.microsoft.com/office/powerpoint/2010/main" val="105032291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Appendix D - References</a:t>
            </a:r>
            <a:endParaRPr lang="en-US" dirty="0"/>
          </a:p>
        </p:txBody>
      </p:sp>
      <p:sp>
        <p:nvSpPr>
          <p:cNvPr id="3" name="Content Placeholder 2"/>
          <p:cNvSpPr>
            <a:spLocks noGrp="1"/>
          </p:cNvSpPr>
          <p:nvPr>
            <p:ph idx="1"/>
          </p:nvPr>
        </p:nvSpPr>
        <p:spPr/>
        <p:txBody>
          <a:bodyPr/>
          <a:lstStyle/>
          <a:p>
            <a:r>
              <a:rPr lang="en-US" dirty="0" smtClean="0"/>
              <a:t>Normative References</a:t>
            </a:r>
          </a:p>
          <a:p>
            <a:pPr lvl="1"/>
            <a:r>
              <a:rPr lang="en-US" dirty="0" smtClean="0"/>
              <a:t>Needed to successfully implement the OVAL Language</a:t>
            </a:r>
          </a:p>
          <a:p>
            <a:pPr lvl="1"/>
            <a:r>
              <a:rPr lang="en-US" dirty="0" smtClean="0"/>
              <a:t>Example:</a:t>
            </a:r>
          </a:p>
          <a:p>
            <a:pPr lvl="1"/>
            <a:endParaRPr lang="en-US" dirty="0" smtClean="0"/>
          </a:p>
          <a:p>
            <a:pPr marL="341312" lvl="1" indent="0">
              <a:lnSpc>
                <a:spcPct val="100000"/>
              </a:lnSpc>
              <a:buNone/>
            </a:pPr>
            <a:r>
              <a:rPr lang="en-US" dirty="0" smtClean="0"/>
              <a:t>	</a:t>
            </a:r>
            <a:r>
              <a:rPr lang="en-US" sz="1600" dirty="0" smtClean="0"/>
              <a:t>W3C Recommendation for Integer Data</a:t>
            </a:r>
          </a:p>
          <a:p>
            <a:pPr marL="0" indent="0">
              <a:lnSpc>
                <a:spcPct val="100000"/>
              </a:lnSpc>
              <a:buNone/>
            </a:pPr>
            <a:r>
              <a:rPr lang="en-US" sz="1600" b="0" dirty="0" smtClean="0"/>
              <a:t>	</a:t>
            </a:r>
            <a:r>
              <a:rPr lang="en-US" sz="1600" b="0" u="sng" dirty="0" smtClean="0">
                <a:solidFill>
                  <a:srgbClr val="0000FF"/>
                </a:solidFill>
                <a:cs typeface="Times"/>
                <a:hlinkClick r:id="rId2"/>
              </a:rPr>
              <a:t>http</a:t>
            </a:r>
            <a:r>
              <a:rPr lang="en-US" sz="1600" b="0" u="sng" dirty="0">
                <a:solidFill>
                  <a:srgbClr val="0000FF"/>
                </a:solidFill>
                <a:cs typeface="Times"/>
                <a:hlinkClick r:id="rId2"/>
              </a:rPr>
              <a:t>://www.w3.org/TR/xmlSchema-2/#integer</a:t>
            </a:r>
            <a:endParaRPr lang="en-US" sz="1600" b="0" dirty="0"/>
          </a:p>
          <a:p>
            <a:endParaRPr lang="en-US" dirty="0" smtClean="0"/>
          </a:p>
          <a:p>
            <a:r>
              <a:rPr lang="en-US" dirty="0" smtClean="0"/>
              <a:t>Informative References</a:t>
            </a:r>
          </a:p>
          <a:p>
            <a:pPr lvl="1"/>
            <a:r>
              <a:rPr lang="en-US" dirty="0" smtClean="0"/>
              <a:t>Included to provide additional information about a particular topic</a:t>
            </a:r>
          </a:p>
          <a:p>
            <a:pPr lvl="1"/>
            <a:r>
              <a:rPr lang="en-US" dirty="0" smtClean="0"/>
              <a:t>Example:</a:t>
            </a:r>
          </a:p>
          <a:p>
            <a:pPr lvl="1"/>
            <a:endParaRPr lang="en-US" dirty="0" smtClean="0"/>
          </a:p>
          <a:p>
            <a:pPr marL="741363" lvl="2" indent="0">
              <a:lnSpc>
                <a:spcPct val="100000"/>
              </a:lnSpc>
              <a:buNone/>
            </a:pPr>
            <a:r>
              <a:rPr lang="en-US" dirty="0" smtClean="0"/>
              <a:t>	The OVAL Language Deprecation Policy</a:t>
            </a:r>
          </a:p>
          <a:p>
            <a:pPr marL="741363" lvl="2" indent="0">
              <a:lnSpc>
                <a:spcPct val="100000"/>
              </a:lnSpc>
              <a:buNone/>
            </a:pPr>
            <a:r>
              <a:rPr lang="en-US" dirty="0" smtClean="0"/>
              <a:t>	</a:t>
            </a:r>
            <a:r>
              <a:rPr lang="en-US" b="0" u="sng" dirty="0">
                <a:hlinkClick r:id="rId3"/>
              </a:rPr>
              <a:t>http://oval.mitre.org/language/about/deprecation.html</a:t>
            </a:r>
            <a:endParaRPr lang="en-US" b="0" dirty="0"/>
          </a:p>
          <a:p>
            <a:pPr marL="741363" lvl="2" indent="0">
              <a:buNone/>
            </a:pPr>
            <a:endParaRPr lang="en-US" dirty="0"/>
          </a:p>
        </p:txBody>
      </p:sp>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27</a:t>
            </a:fld>
            <a:endParaRPr lang="en-US" dirty="0"/>
          </a:p>
        </p:txBody>
      </p:sp>
    </p:spTree>
    <p:extLst>
      <p:ext uri="{BB962C8B-B14F-4D97-AF65-F5344CB8AC3E}">
        <p14:creationId xmlns:p14="http://schemas.microsoft.com/office/powerpoint/2010/main" val="216829690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Appendix E – Terms and Acronyms</a:t>
            </a:r>
            <a:endParaRPr lang="en-US" dirty="0"/>
          </a:p>
        </p:txBody>
      </p:sp>
      <p:sp>
        <p:nvSpPr>
          <p:cNvPr id="3" name="Content Placeholder 2"/>
          <p:cNvSpPr>
            <a:spLocks noGrp="1"/>
          </p:cNvSpPr>
          <p:nvPr>
            <p:ph sz="half" idx="1"/>
          </p:nvPr>
        </p:nvSpPr>
        <p:spPr/>
        <p:txBody>
          <a:bodyPr/>
          <a:lstStyle/>
          <a:p>
            <a:r>
              <a:rPr lang="en-US" dirty="0" smtClean="0"/>
              <a:t>Terms</a:t>
            </a:r>
          </a:p>
          <a:p>
            <a:pPr lvl="1"/>
            <a:r>
              <a:rPr lang="en-US" dirty="0" smtClean="0"/>
              <a:t>Eliminate overloaded terminology </a:t>
            </a:r>
          </a:p>
          <a:p>
            <a:pPr lvl="1"/>
            <a:r>
              <a:rPr lang="en-US" dirty="0"/>
              <a:t>Know exactly what we are talking about!</a:t>
            </a:r>
          </a:p>
          <a:p>
            <a:pPr lvl="1"/>
            <a:endParaRPr lang="en-US" dirty="0" smtClean="0"/>
          </a:p>
          <a:p>
            <a:r>
              <a:rPr lang="en-US" dirty="0" smtClean="0"/>
              <a:t>Examples</a:t>
            </a:r>
          </a:p>
          <a:p>
            <a:pPr lvl="1"/>
            <a:r>
              <a:rPr lang="en-US" dirty="0" smtClean="0"/>
              <a:t>OVAL </a:t>
            </a:r>
            <a:r>
              <a:rPr lang="en-US" dirty="0"/>
              <a:t>Object – </a:t>
            </a:r>
            <a:r>
              <a:rPr lang="en-US" b="0" i="1" dirty="0" smtClean="0"/>
              <a:t>"a </a:t>
            </a:r>
            <a:r>
              <a:rPr lang="en-US" b="0" i="1" dirty="0"/>
              <a:t>collection of OVAL Object Entities that can uniquely identify a single OVAL Item on the system</a:t>
            </a:r>
            <a:r>
              <a:rPr lang="en-US" b="0" i="1" dirty="0" smtClean="0"/>
              <a:t>."</a:t>
            </a:r>
          </a:p>
          <a:p>
            <a:pPr lvl="1"/>
            <a:endParaRPr lang="en-US" b="0" i="1" dirty="0" smtClean="0"/>
          </a:p>
          <a:p>
            <a:pPr lvl="1"/>
            <a:r>
              <a:rPr lang="en-US" dirty="0" smtClean="0"/>
              <a:t>OVAL Item Entity – </a:t>
            </a:r>
            <a:r>
              <a:rPr lang="en-US" b="0" i="1" dirty="0" smtClean="0"/>
              <a:t>"is the standardized representation for a single piece of system configuration information"</a:t>
            </a:r>
          </a:p>
          <a:p>
            <a:endParaRPr lang="en-US" dirty="0"/>
          </a:p>
        </p:txBody>
      </p:sp>
      <p:sp>
        <p:nvSpPr>
          <p:cNvPr id="4" name="Content Placeholder 3"/>
          <p:cNvSpPr>
            <a:spLocks noGrp="1"/>
          </p:cNvSpPr>
          <p:nvPr>
            <p:ph sz="half" idx="2"/>
          </p:nvPr>
        </p:nvSpPr>
        <p:spPr/>
        <p:txBody>
          <a:bodyPr/>
          <a:lstStyle/>
          <a:p>
            <a:r>
              <a:rPr lang="en-US" dirty="0" smtClean="0"/>
              <a:t>Acronyms</a:t>
            </a:r>
          </a:p>
          <a:p>
            <a:pPr lvl="1"/>
            <a:r>
              <a:rPr lang="en-US" dirty="0" smtClean="0"/>
              <a:t>Make sense of all of those letters</a:t>
            </a:r>
            <a:endParaRPr lang="en-US" dirty="0"/>
          </a:p>
        </p:txBody>
      </p:sp>
      <p:sp>
        <p:nvSpPr>
          <p:cNvPr id="5" name="Slide Number Placeholder 4"/>
          <p:cNvSpPr>
            <a:spLocks noGrp="1"/>
          </p:cNvSpPr>
          <p:nvPr>
            <p:ph type="sldNum" sz="quarter" idx="10"/>
          </p:nvPr>
        </p:nvSpPr>
        <p:spPr/>
        <p:txBody>
          <a:bodyPr/>
          <a:lstStyle/>
          <a:p>
            <a:pPr>
              <a:defRPr/>
            </a:pPr>
            <a:fld id="{BB6133BC-B467-4F10-B771-06A20F6CE996}" type="slidenum">
              <a:rPr lang="en-US" smtClean="0"/>
              <a:pPr>
                <a:defRPr/>
              </a:pPr>
              <a:t>28</a:t>
            </a:fld>
            <a:endParaRPr lang="en-US" dirty="0"/>
          </a:p>
        </p:txBody>
      </p:sp>
      <p:pic>
        <p:nvPicPr>
          <p:cNvPr id="1026" name="Picture 2" descr="C:\Documents and Settings\dhaynes\Local Settings\Temporary Internet Files\Content.IE5\GNJPEFLB\MP900400607[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09663" y="2514690"/>
            <a:ext cx="2495550" cy="31210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66772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OVAL Needs a Specification?</a:t>
            </a:r>
            <a:endParaRPr lang="en-US" dirty="0"/>
          </a:p>
        </p:txBody>
      </p:sp>
      <p:sp>
        <p:nvSpPr>
          <p:cNvPr id="3" name="Content Placeholder 2"/>
          <p:cNvSpPr>
            <a:spLocks noGrp="1"/>
          </p:cNvSpPr>
          <p:nvPr>
            <p:ph idx="1"/>
          </p:nvPr>
        </p:nvSpPr>
        <p:spPr/>
        <p:txBody>
          <a:bodyPr/>
          <a:lstStyle/>
          <a:p>
            <a:r>
              <a:rPr lang="en-US" dirty="0" smtClean="0"/>
              <a:t>Ambiguity</a:t>
            </a:r>
          </a:p>
          <a:p>
            <a:pPr lvl="1"/>
            <a:r>
              <a:rPr lang="en-US" dirty="0" smtClean="0"/>
              <a:t>Missing &amp; conflicting documentation</a:t>
            </a:r>
          </a:p>
          <a:p>
            <a:pPr lvl="1"/>
            <a:r>
              <a:rPr lang="en-US" dirty="0" smtClean="0"/>
              <a:t>Specification by example</a:t>
            </a:r>
          </a:p>
          <a:p>
            <a:pPr lvl="1"/>
            <a:r>
              <a:rPr lang="en-US" dirty="0" smtClean="0"/>
              <a:t>Overloaded terminology</a:t>
            </a:r>
          </a:p>
          <a:p>
            <a:pPr lvl="1"/>
            <a:endParaRPr lang="en-US" dirty="0" smtClean="0"/>
          </a:p>
          <a:p>
            <a:r>
              <a:rPr lang="en-US" dirty="0" smtClean="0"/>
              <a:t>Make OVAL more accessible &amp; easier to understand </a:t>
            </a:r>
            <a:endParaRPr lang="en-US" dirty="0" smtClean="0">
              <a:solidFill>
                <a:srgbClr val="FF0000"/>
              </a:solidFill>
            </a:endParaRPr>
          </a:p>
          <a:p>
            <a:pPr lvl="1"/>
            <a:r>
              <a:rPr lang="en-US" dirty="0" smtClean="0"/>
              <a:t>Separate OVAL from its representation</a:t>
            </a:r>
          </a:p>
          <a:p>
            <a:pPr lvl="1"/>
            <a:r>
              <a:rPr lang="en-US" dirty="0" smtClean="0"/>
              <a:t>Scattered documentation (schemas, archives, &amp; website)</a:t>
            </a:r>
          </a:p>
          <a:p>
            <a:pPr lvl="1"/>
            <a:r>
              <a:rPr lang="en-US" dirty="0" smtClean="0"/>
              <a:t>Open the door for future changes</a:t>
            </a:r>
          </a:p>
          <a:p>
            <a:pPr lvl="1"/>
            <a:endParaRPr lang="en-US" dirty="0"/>
          </a:p>
          <a:p>
            <a:r>
              <a:rPr lang="en-US" dirty="0" smtClean="0"/>
              <a:t>A chance to update &amp; consolidate other documentation</a:t>
            </a:r>
          </a:p>
          <a:p>
            <a:pPr lvl="1"/>
            <a:endParaRPr lang="en-US" dirty="0"/>
          </a:p>
          <a:p>
            <a:endParaRPr lang="en-US" dirty="0"/>
          </a:p>
          <a:p>
            <a:pPr lvl="1"/>
            <a:endParaRPr lang="en-US" dirty="0" smtClean="0"/>
          </a:p>
          <a:p>
            <a:pPr lvl="1"/>
            <a:endParaRPr lang="en-US" dirty="0"/>
          </a:p>
        </p:txBody>
      </p:sp>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2</a:t>
            </a:fld>
            <a:endParaRPr lang="en-US" dirty="0"/>
          </a:p>
        </p:txBody>
      </p:sp>
    </p:spTree>
    <p:extLst>
      <p:ext uri="{BB962C8B-B14F-4D97-AF65-F5344CB8AC3E}">
        <p14:creationId xmlns:p14="http://schemas.microsoft.com/office/powerpoint/2010/main" val="229207610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Appendix F – Change Log</a:t>
            </a:r>
            <a:endParaRPr lang="en-US" dirty="0"/>
          </a:p>
        </p:txBody>
      </p:sp>
      <p:sp>
        <p:nvSpPr>
          <p:cNvPr id="6" name="Content Placeholder 5"/>
          <p:cNvSpPr>
            <a:spLocks noGrp="1"/>
          </p:cNvSpPr>
          <p:nvPr>
            <p:ph idx="1"/>
          </p:nvPr>
        </p:nvSpPr>
        <p:spPr/>
        <p:txBody>
          <a:bodyPr/>
          <a:lstStyle/>
          <a:p>
            <a:r>
              <a:rPr lang="en-US" dirty="0" smtClean="0"/>
              <a:t>Document all changes that are made</a:t>
            </a:r>
          </a:p>
          <a:p>
            <a:endParaRPr lang="en-US" dirty="0"/>
          </a:p>
          <a:p>
            <a:r>
              <a:rPr lang="en-US" dirty="0" smtClean="0"/>
              <a:t>Will begin once we send out the first full draft of the specification</a:t>
            </a:r>
          </a:p>
          <a:p>
            <a:endParaRPr lang="en-US" dirty="0"/>
          </a:p>
        </p:txBody>
      </p:sp>
      <p:sp>
        <p:nvSpPr>
          <p:cNvPr id="5" name="Slide Number Placeholder 4"/>
          <p:cNvSpPr>
            <a:spLocks noGrp="1"/>
          </p:cNvSpPr>
          <p:nvPr>
            <p:ph type="sldNum" sz="quarter" idx="10"/>
          </p:nvPr>
        </p:nvSpPr>
        <p:spPr/>
        <p:txBody>
          <a:bodyPr/>
          <a:lstStyle/>
          <a:p>
            <a:pPr>
              <a:defRPr/>
            </a:pPr>
            <a:fld id="{BB6133BC-B467-4F10-B771-06A20F6CE996}" type="slidenum">
              <a:rPr lang="en-US" smtClean="0"/>
              <a:pPr>
                <a:defRPr/>
              </a:pPr>
              <a:t>29</a:t>
            </a:fld>
            <a:endParaRPr lang="en-US" dirty="0"/>
          </a:p>
        </p:txBody>
      </p:sp>
    </p:spTree>
    <p:extLst>
      <p:ext uri="{BB962C8B-B14F-4D97-AF65-F5344CB8AC3E}">
        <p14:creationId xmlns:p14="http://schemas.microsoft.com/office/powerpoint/2010/main" val="294327334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We Move Forward?</a:t>
            </a:r>
            <a:endParaRPr lang="en-US" dirty="0"/>
          </a:p>
        </p:txBody>
      </p:sp>
      <p:sp>
        <p:nvSpPr>
          <p:cNvPr id="3" name="Content Placeholder 2"/>
          <p:cNvSpPr>
            <a:spLocks noGrp="1"/>
          </p:cNvSpPr>
          <p:nvPr>
            <p:ph idx="1"/>
          </p:nvPr>
        </p:nvSpPr>
        <p:spPr/>
        <p:txBody>
          <a:bodyPr/>
          <a:lstStyle/>
          <a:p>
            <a:r>
              <a:rPr lang="en-US" dirty="0" smtClean="0"/>
              <a:t>Transition plan</a:t>
            </a:r>
          </a:p>
          <a:p>
            <a:pPr lvl="1"/>
            <a:r>
              <a:rPr lang="en-US" dirty="0" smtClean="0"/>
              <a:t>How do we move from the schema to the specification as the authoritative documentation?</a:t>
            </a:r>
          </a:p>
          <a:p>
            <a:pPr lvl="1"/>
            <a:endParaRPr lang="en-US" dirty="0"/>
          </a:p>
          <a:p>
            <a:r>
              <a:rPr lang="en-US" dirty="0" smtClean="0"/>
              <a:t>Follow-up documents</a:t>
            </a:r>
          </a:p>
          <a:p>
            <a:pPr lvl="1"/>
            <a:r>
              <a:rPr lang="en-US" dirty="0" smtClean="0"/>
              <a:t>Improved documentation for the OVAL Component Schemas</a:t>
            </a:r>
          </a:p>
          <a:p>
            <a:pPr lvl="1"/>
            <a:endParaRPr lang="en-US" dirty="0"/>
          </a:p>
          <a:p>
            <a:pPr lvl="1"/>
            <a:r>
              <a:rPr lang="en-US" dirty="0" smtClean="0"/>
              <a:t>Updated OVAL Content authoring </a:t>
            </a:r>
            <a:r>
              <a:rPr lang="en-US" dirty="0"/>
              <a:t>g</a:t>
            </a:r>
            <a:r>
              <a:rPr lang="en-US" dirty="0" smtClean="0"/>
              <a:t>uide</a:t>
            </a:r>
          </a:p>
          <a:p>
            <a:pPr lvl="2"/>
            <a:r>
              <a:rPr lang="en-US" dirty="0" smtClean="0"/>
              <a:t>Current guide, guidelines from the schemas, &amp; community feedback </a:t>
            </a:r>
          </a:p>
          <a:p>
            <a:pPr lvl="2"/>
            <a:endParaRPr lang="en-US" dirty="0"/>
          </a:p>
          <a:p>
            <a:pPr lvl="1"/>
            <a:r>
              <a:rPr lang="en-US" dirty="0" smtClean="0"/>
              <a:t>Best practices guide for OVAL interpreters</a:t>
            </a:r>
          </a:p>
          <a:p>
            <a:pPr lvl="2"/>
            <a:r>
              <a:rPr lang="en-US" dirty="0" smtClean="0"/>
              <a:t>Techniques, optimizations, areas of innovation, and &amp; community feedback</a:t>
            </a:r>
          </a:p>
          <a:p>
            <a:pPr lvl="2"/>
            <a:endParaRPr lang="en-US" dirty="0"/>
          </a:p>
          <a:p>
            <a:pPr lvl="1"/>
            <a:r>
              <a:rPr lang="en-US" dirty="0" smtClean="0"/>
              <a:t>Document where backwards compatibility is broken in the language</a:t>
            </a:r>
            <a:endParaRPr lang="en-US" dirty="0"/>
          </a:p>
        </p:txBody>
      </p:sp>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30</a:t>
            </a:fld>
            <a:endParaRPr lang="en-US" dirty="0"/>
          </a:p>
        </p:txBody>
      </p:sp>
    </p:spTree>
    <p:extLst>
      <p:ext uri="{BB962C8B-B14F-4D97-AF65-F5344CB8AC3E}">
        <p14:creationId xmlns:p14="http://schemas.microsoft.com/office/powerpoint/2010/main" val="309797009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Backup Slides</a:t>
            </a:r>
            <a:endParaRPr lang="en-US" dirty="0"/>
          </a:p>
        </p:txBody>
      </p:sp>
      <p:sp>
        <p:nvSpPr>
          <p:cNvPr id="3" name="Content Placeholder 2"/>
          <p:cNvSpPr>
            <a:spLocks noGrp="1"/>
          </p:cNvSpPr>
          <p:nvPr>
            <p:ph idx="1"/>
          </p:nvPr>
        </p:nvSpPr>
        <p:spPr/>
        <p:txBody>
          <a:bodyPr/>
          <a:lstStyle/>
          <a:p>
            <a:r>
              <a:rPr lang="en-US" dirty="0" smtClean="0"/>
              <a:t>Use Cases</a:t>
            </a:r>
          </a:p>
          <a:p>
            <a:endParaRPr lang="en-US" dirty="0" smtClean="0"/>
          </a:p>
          <a:p>
            <a:r>
              <a:rPr lang="en-US" dirty="0" smtClean="0"/>
              <a:t>Requirements </a:t>
            </a:r>
          </a:p>
        </p:txBody>
      </p:sp>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31</a:t>
            </a:fld>
            <a:endParaRPr lang="en-US" dirty="0"/>
          </a:p>
        </p:txBody>
      </p:sp>
    </p:spTree>
    <p:extLst>
      <p:ext uri="{BB962C8B-B14F-4D97-AF65-F5344CB8AC3E}">
        <p14:creationId xmlns:p14="http://schemas.microsoft.com/office/powerpoint/2010/main" val="322545095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 Advisory Distribution Use Case</a:t>
            </a:r>
            <a:endParaRPr lang="en-US" dirty="0"/>
          </a:p>
        </p:txBody>
      </p:sp>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32</a:t>
            </a:fld>
            <a:endParaRPr lang="en-US"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8975" y="2076741"/>
            <a:ext cx="7764463" cy="3188706"/>
          </a:xfrm>
          <a:effectLst>
            <a:glow rad="63500">
              <a:schemeClr val="accent2">
                <a:satMod val="175000"/>
                <a:alpha val="40000"/>
              </a:schemeClr>
            </a:glow>
          </a:effectLst>
        </p:spPr>
      </p:pic>
    </p:spTree>
    <p:extLst>
      <p:ext uri="{BB962C8B-B14F-4D97-AF65-F5344CB8AC3E}">
        <p14:creationId xmlns:p14="http://schemas.microsoft.com/office/powerpoint/2010/main" val="43980583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Vulnerability Assessment Use Case</a:t>
            </a:r>
            <a:endParaRPr lang="en-US" dirty="0"/>
          </a:p>
        </p:txBody>
      </p:sp>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33</a:t>
            </a:fld>
            <a:endParaRPr lang="en-US"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13595" y="1101725"/>
            <a:ext cx="6315222" cy="5138738"/>
          </a:xfrm>
          <a:effectLst>
            <a:glow rad="63500">
              <a:schemeClr val="accent2">
                <a:satMod val="175000"/>
                <a:alpha val="40000"/>
              </a:schemeClr>
            </a:glow>
          </a:effectLst>
        </p:spPr>
      </p:pic>
    </p:spTree>
    <p:extLst>
      <p:ext uri="{BB962C8B-B14F-4D97-AF65-F5344CB8AC3E}">
        <p14:creationId xmlns:p14="http://schemas.microsoft.com/office/powerpoint/2010/main" val="150229782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Patch Management Use Case</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8975" y="1820263"/>
            <a:ext cx="7764463" cy="3701662"/>
          </a:xfrm>
          <a:effectLst>
            <a:glow rad="63500">
              <a:schemeClr val="accent2">
                <a:satMod val="175000"/>
                <a:alpha val="40000"/>
              </a:schemeClr>
            </a:glow>
          </a:effectLst>
        </p:spPr>
      </p:pic>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34</a:t>
            </a:fld>
            <a:endParaRPr lang="en-US" dirty="0"/>
          </a:p>
        </p:txBody>
      </p:sp>
    </p:spTree>
    <p:extLst>
      <p:ext uri="{BB962C8B-B14F-4D97-AF65-F5344CB8AC3E}">
        <p14:creationId xmlns:p14="http://schemas.microsoft.com/office/powerpoint/2010/main" val="55379432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Configuration Management Use Case</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44282" y="1101725"/>
            <a:ext cx="6853849" cy="5138738"/>
          </a:xfrm>
          <a:effectLst>
            <a:glow rad="63500">
              <a:schemeClr val="accent2">
                <a:satMod val="175000"/>
                <a:alpha val="40000"/>
              </a:schemeClr>
            </a:glow>
          </a:effectLst>
        </p:spPr>
      </p:pic>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35</a:t>
            </a:fld>
            <a:endParaRPr lang="en-US" dirty="0"/>
          </a:p>
        </p:txBody>
      </p:sp>
    </p:spTree>
    <p:extLst>
      <p:ext uri="{BB962C8B-B14F-4D97-AF65-F5344CB8AC3E}">
        <p14:creationId xmlns:p14="http://schemas.microsoft.com/office/powerpoint/2010/main" val="85919040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Auditing and Centralized Audit Validation Use Case</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8975" y="2482043"/>
            <a:ext cx="7764463" cy="2378101"/>
          </a:xfrm>
          <a:effectLst>
            <a:glow rad="63500">
              <a:schemeClr val="accent2">
                <a:satMod val="175000"/>
                <a:alpha val="40000"/>
              </a:schemeClr>
            </a:glow>
          </a:effectLst>
        </p:spPr>
      </p:pic>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36</a:t>
            </a:fld>
            <a:endParaRPr lang="en-US" dirty="0"/>
          </a:p>
        </p:txBody>
      </p:sp>
    </p:spTree>
    <p:extLst>
      <p:ext uri="{BB962C8B-B14F-4D97-AF65-F5344CB8AC3E}">
        <p14:creationId xmlns:p14="http://schemas.microsoft.com/office/powerpoint/2010/main" val="310348203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 Information Management Systems Use Case</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8975" y="2690241"/>
            <a:ext cx="7764463" cy="1961706"/>
          </a:xfrm>
          <a:effectLst>
            <a:glow rad="63500">
              <a:schemeClr val="accent2">
                <a:satMod val="175000"/>
                <a:alpha val="40000"/>
              </a:schemeClr>
            </a:glow>
          </a:effectLst>
        </p:spPr>
      </p:pic>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37</a:t>
            </a:fld>
            <a:endParaRPr lang="en-US" dirty="0"/>
          </a:p>
        </p:txBody>
      </p:sp>
    </p:spTree>
    <p:extLst>
      <p:ext uri="{BB962C8B-B14F-4D97-AF65-F5344CB8AC3E}">
        <p14:creationId xmlns:p14="http://schemas.microsoft.com/office/powerpoint/2010/main" val="32550640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Inventory Use Case</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8975" y="2098640"/>
            <a:ext cx="7764463" cy="3144908"/>
          </a:xfrm>
          <a:effectLst>
            <a:glow rad="63500">
              <a:schemeClr val="accent2">
                <a:satMod val="175000"/>
                <a:alpha val="40000"/>
              </a:schemeClr>
            </a:glow>
          </a:effectLst>
        </p:spPr>
      </p:pic>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38</a:t>
            </a:fld>
            <a:endParaRPr lang="en-US" dirty="0"/>
          </a:p>
        </p:txBody>
      </p:sp>
    </p:spTree>
    <p:extLst>
      <p:ext uri="{BB962C8B-B14F-4D97-AF65-F5344CB8AC3E}">
        <p14:creationId xmlns:p14="http://schemas.microsoft.com/office/powerpoint/2010/main" val="9119509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Revised Use Cases</a:t>
            </a:r>
            <a:br>
              <a:rPr lang="en-US" dirty="0" smtClean="0"/>
            </a:br>
            <a:r>
              <a:rPr lang="en-US" dirty="0"/>
              <a:t/>
            </a:r>
            <a:br>
              <a:rPr lang="en-US" dirty="0"/>
            </a:br>
            <a:endParaRPr lang="en-US" dirty="0"/>
          </a:p>
        </p:txBody>
      </p:sp>
      <p:sp>
        <p:nvSpPr>
          <p:cNvPr id="3" name="Content Placeholder 2"/>
          <p:cNvSpPr>
            <a:spLocks noGrp="1"/>
          </p:cNvSpPr>
          <p:nvPr>
            <p:ph idx="1"/>
          </p:nvPr>
        </p:nvSpPr>
        <p:spPr/>
        <p:txBody>
          <a:bodyPr/>
          <a:lstStyle/>
          <a:p>
            <a:r>
              <a:rPr lang="en-US" dirty="0" smtClean="0"/>
              <a:t>Sent out to the oval-developer-list for review (4/29)</a:t>
            </a:r>
          </a:p>
          <a:p>
            <a:pPr lvl="1"/>
            <a:r>
              <a:rPr lang="en-US" dirty="0" smtClean="0"/>
              <a:t>Still open for review and comments</a:t>
            </a:r>
          </a:p>
          <a:p>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a:p>
            <a:pPr marL="341312" lvl="1" indent="0">
              <a:buNone/>
            </a:pPr>
            <a:endParaRPr lang="en-US" dirty="0" smtClean="0"/>
          </a:p>
          <a:p>
            <a:endParaRPr lang="en-US" dirty="0" smtClean="0"/>
          </a:p>
          <a:p>
            <a:pPr marL="0" indent="0">
              <a:buNone/>
            </a:pPr>
            <a:endParaRPr lang="en-US" sz="1000" dirty="0" smtClean="0"/>
          </a:p>
          <a:p>
            <a:pPr marL="0" indent="0">
              <a:lnSpc>
                <a:spcPct val="100000"/>
              </a:lnSpc>
              <a:buNone/>
            </a:pPr>
            <a:r>
              <a:rPr lang="en-US" sz="800" b="0" dirty="0" smtClean="0"/>
              <a:t>For the most up-to-date use cases and discussion, </a:t>
            </a:r>
            <a:r>
              <a:rPr lang="en-US" sz="800" b="0" dirty="0"/>
              <a:t>please see: </a:t>
            </a:r>
            <a:endParaRPr lang="en-US" sz="800" b="0" dirty="0" smtClean="0"/>
          </a:p>
          <a:p>
            <a:pPr marL="0" indent="0">
              <a:lnSpc>
                <a:spcPct val="100000"/>
              </a:lnSpc>
              <a:buNone/>
            </a:pPr>
            <a:r>
              <a:rPr lang="en-US" sz="800" b="0" dirty="0" smtClean="0">
                <a:hlinkClick r:id="rId2"/>
              </a:rPr>
              <a:t>http</a:t>
            </a:r>
            <a:r>
              <a:rPr lang="en-US" sz="800" b="0" dirty="0">
                <a:hlinkClick r:id="rId2"/>
              </a:rPr>
              <a:t>://</a:t>
            </a:r>
            <a:r>
              <a:rPr lang="en-US" sz="800" b="0" dirty="0" smtClean="0">
                <a:hlinkClick r:id="rId2"/>
              </a:rPr>
              <a:t>oval.mitre.org/adoption/usecasesguide.html</a:t>
            </a:r>
            <a:endParaRPr lang="en-US" sz="800" b="0" dirty="0" smtClean="0"/>
          </a:p>
          <a:p>
            <a:pPr marL="0" indent="0">
              <a:lnSpc>
                <a:spcPct val="100000"/>
              </a:lnSpc>
              <a:buNone/>
            </a:pPr>
            <a:r>
              <a:rPr lang="en-US" sz="800" b="0" dirty="0" smtClean="0">
                <a:hlinkClick r:id="rId3"/>
              </a:rPr>
              <a:t>http://making-security-measurable.1364806.n2.nabble.com/FOR-REVIEW-Revised-OVAL-Language-Use-Cases-td6316500.html</a:t>
            </a:r>
            <a:r>
              <a:rPr lang="en-US" sz="800" b="0" dirty="0" smtClean="0"/>
              <a:t> </a:t>
            </a:r>
          </a:p>
          <a:p>
            <a:pPr marL="0" indent="0">
              <a:buNone/>
            </a:pPr>
            <a:endParaRPr lang="en-US" sz="1000" dirty="0" smtClean="0"/>
          </a:p>
          <a:p>
            <a:pPr lvl="1"/>
            <a:endParaRPr lang="en-US" dirty="0" smtClean="0"/>
          </a:p>
          <a:p>
            <a:pPr lvl="1"/>
            <a:endParaRPr lang="en-US" dirty="0"/>
          </a:p>
          <a:p>
            <a:endParaRPr lang="en-US" dirty="0"/>
          </a:p>
        </p:txBody>
      </p:sp>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3</a:t>
            </a:fld>
            <a:endParaRPr lang="en-US" dirty="0"/>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0491" y="1882700"/>
            <a:ext cx="4214784" cy="2678470"/>
          </a:xfrm>
          <a:prstGeom prst="rect">
            <a:avLst/>
          </a:prstGeom>
          <a:ln>
            <a:solidFill>
              <a:schemeClr val="accent2">
                <a:lumMod val="75000"/>
              </a:schemeClr>
            </a:solidFill>
          </a:ln>
          <a:effectLst>
            <a:glow rad="63500">
              <a:schemeClr val="accent2">
                <a:satMod val="175000"/>
                <a:alpha val="40000"/>
              </a:schemeClr>
            </a:glow>
          </a:effectLst>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92130" y="2452854"/>
            <a:ext cx="3932044" cy="2678470"/>
          </a:xfrm>
          <a:prstGeom prst="rect">
            <a:avLst/>
          </a:prstGeom>
          <a:ln>
            <a:solidFill>
              <a:schemeClr val="accent2">
                <a:lumMod val="75000"/>
              </a:schemeClr>
            </a:solidFill>
          </a:ln>
          <a:effectLst>
            <a:glow rad="63500">
              <a:schemeClr val="accent2">
                <a:satMod val="175000"/>
                <a:alpha val="40000"/>
              </a:schemeClr>
            </a:glow>
          </a:effectLst>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046551" y="3074615"/>
            <a:ext cx="4197051" cy="2656644"/>
          </a:xfrm>
          <a:prstGeom prst="rect">
            <a:avLst/>
          </a:prstGeom>
          <a:ln>
            <a:solidFill>
              <a:schemeClr val="accent2">
                <a:lumMod val="75000"/>
              </a:schemeClr>
            </a:solidFill>
          </a:ln>
          <a:effectLst>
            <a:glow rad="63500">
              <a:schemeClr val="accent2">
                <a:satMod val="175000"/>
                <a:alpha val="40000"/>
              </a:schemeClr>
            </a:glow>
          </a:effectLst>
        </p:spPr>
      </p:pic>
    </p:spTree>
    <p:extLst>
      <p:ext uri="{BB962C8B-B14F-4D97-AF65-F5344CB8AC3E}">
        <p14:creationId xmlns:p14="http://schemas.microsoft.com/office/powerpoint/2010/main" val="1450325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750"/>
                                        <p:tgtEl>
                                          <p:spTgt spid="6"/>
                                        </p:tgtEl>
                                      </p:cBhvr>
                                    </p:animEffect>
                                  </p:childTnLst>
                                </p:cTn>
                              </p:par>
                            </p:childTnLst>
                          </p:cTn>
                        </p:par>
                        <p:par>
                          <p:cTn id="8" fill="hold">
                            <p:stCondLst>
                              <p:cond delay="75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750"/>
                                        <p:tgtEl>
                                          <p:spTgt spid="7"/>
                                        </p:tgtEl>
                                      </p:cBhvr>
                                    </p:animEffect>
                                  </p:childTnLst>
                                </p:cTn>
                              </p:par>
                            </p:childTnLst>
                          </p:cTn>
                        </p:par>
                        <p:par>
                          <p:cTn id="12" fill="hold">
                            <p:stCondLst>
                              <p:cond delay="1500"/>
                            </p:stCondLst>
                            <p:childTnLst>
                              <p:par>
                                <p:cTn id="13" presetID="10"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Malware and Threat Indicator Sharing Use Case</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8975" y="1790168"/>
            <a:ext cx="7764463" cy="3761852"/>
          </a:xfrm>
          <a:effectLst>
            <a:glow rad="63500">
              <a:schemeClr val="accent2">
                <a:satMod val="175000"/>
                <a:alpha val="40000"/>
              </a:schemeClr>
            </a:glow>
          </a:effectLst>
        </p:spPr>
      </p:pic>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39</a:t>
            </a:fld>
            <a:endParaRPr lang="en-US" dirty="0"/>
          </a:p>
        </p:txBody>
      </p:sp>
    </p:spTree>
    <p:extLst>
      <p:ext uri="{BB962C8B-B14F-4D97-AF65-F5344CB8AC3E}">
        <p14:creationId xmlns:p14="http://schemas.microsoft.com/office/powerpoint/2010/main" val="298102948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OVAL Language Requirements</a:t>
            </a:r>
            <a:endParaRPr lang="en-US" dirty="0"/>
          </a:p>
        </p:txBody>
      </p:sp>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40</a:t>
            </a:fld>
            <a:endParaRPr lang="en-US" dirty="0"/>
          </a:p>
        </p:txBody>
      </p:sp>
      <p:pic>
        <p:nvPicPr>
          <p:cNvPr id="10" name="Content Placeholder 9"/>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31831" y="1101725"/>
            <a:ext cx="6078751" cy="5138738"/>
          </a:xfrm>
          <a:effectLst>
            <a:glow rad="63500">
              <a:schemeClr val="accent1">
                <a:satMod val="175000"/>
                <a:alpha val="40000"/>
              </a:schemeClr>
            </a:glow>
          </a:effectLst>
        </p:spPr>
      </p:pic>
    </p:spTree>
    <p:extLst>
      <p:ext uri="{BB962C8B-B14F-4D97-AF65-F5344CB8AC3E}">
        <p14:creationId xmlns:p14="http://schemas.microsoft.com/office/powerpoint/2010/main" val="140178962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OVAL Language Content Requirements</a:t>
            </a:r>
            <a:endParaRPr lang="en-US" dirty="0"/>
          </a:p>
        </p:txBody>
      </p:sp>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41</a:t>
            </a:fld>
            <a:endParaRPr lang="en-US"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8975" y="1949643"/>
            <a:ext cx="7764463" cy="3442902"/>
          </a:xfrm>
          <a:effectLst>
            <a:glow rad="63500">
              <a:schemeClr val="accent1">
                <a:satMod val="175000"/>
                <a:alpha val="40000"/>
              </a:schemeClr>
            </a:glow>
          </a:effectLst>
        </p:spPr>
      </p:pic>
    </p:spTree>
    <p:extLst>
      <p:ext uri="{BB962C8B-B14F-4D97-AF65-F5344CB8AC3E}">
        <p14:creationId xmlns:p14="http://schemas.microsoft.com/office/powerpoint/2010/main" val="336729365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OVAL Definition Requirements </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72435" y="1101725"/>
            <a:ext cx="6197543" cy="5138738"/>
          </a:xfrm>
          <a:effectLst>
            <a:glow rad="63500">
              <a:schemeClr val="accent1">
                <a:satMod val="175000"/>
                <a:alpha val="40000"/>
              </a:schemeClr>
            </a:glow>
          </a:effectLst>
        </p:spPr>
      </p:pic>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42</a:t>
            </a:fld>
            <a:endParaRPr lang="en-US" dirty="0"/>
          </a:p>
        </p:txBody>
      </p:sp>
    </p:spTree>
    <p:extLst>
      <p:ext uri="{BB962C8B-B14F-4D97-AF65-F5344CB8AC3E}">
        <p14:creationId xmlns:p14="http://schemas.microsoft.com/office/powerpoint/2010/main" val="94199342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OVAL Definition Requirements (Cont.)</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8975" y="2994950"/>
            <a:ext cx="7764463" cy="1352288"/>
          </a:xfrm>
          <a:effectLst>
            <a:glow rad="63500">
              <a:schemeClr val="accent1">
                <a:satMod val="175000"/>
                <a:alpha val="40000"/>
              </a:schemeClr>
            </a:glow>
          </a:effectLst>
        </p:spPr>
      </p:pic>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43</a:t>
            </a:fld>
            <a:endParaRPr lang="en-US" dirty="0"/>
          </a:p>
        </p:txBody>
      </p:sp>
    </p:spTree>
    <p:extLst>
      <p:ext uri="{BB962C8B-B14F-4D97-AF65-F5344CB8AC3E}">
        <p14:creationId xmlns:p14="http://schemas.microsoft.com/office/powerpoint/2010/main" val="349931357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OVAL System Characteristics Requirements</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58730" y="1101725"/>
            <a:ext cx="7424952" cy="5138738"/>
          </a:xfrm>
          <a:effectLst>
            <a:glow rad="63500">
              <a:schemeClr val="accent1">
                <a:satMod val="175000"/>
                <a:alpha val="40000"/>
              </a:schemeClr>
            </a:glow>
          </a:effectLst>
        </p:spPr>
      </p:pic>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44</a:t>
            </a:fld>
            <a:endParaRPr lang="en-US" dirty="0"/>
          </a:p>
        </p:txBody>
      </p:sp>
    </p:spTree>
    <p:extLst>
      <p:ext uri="{BB962C8B-B14F-4D97-AF65-F5344CB8AC3E}">
        <p14:creationId xmlns:p14="http://schemas.microsoft.com/office/powerpoint/2010/main" val="316785775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OVAL System Characteristics Requirements (Cont.)</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8975" y="3230186"/>
            <a:ext cx="7764463" cy="881815"/>
          </a:xfrm>
          <a:effectLst>
            <a:glow rad="63500">
              <a:schemeClr val="accent1">
                <a:satMod val="175000"/>
                <a:alpha val="40000"/>
              </a:schemeClr>
            </a:glow>
          </a:effectLst>
        </p:spPr>
      </p:pic>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45</a:t>
            </a:fld>
            <a:endParaRPr lang="en-US" dirty="0"/>
          </a:p>
        </p:txBody>
      </p:sp>
    </p:spTree>
    <p:extLst>
      <p:ext uri="{BB962C8B-B14F-4D97-AF65-F5344CB8AC3E}">
        <p14:creationId xmlns:p14="http://schemas.microsoft.com/office/powerpoint/2010/main" val="265857141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OVAL Results Requirements</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8975" y="2043308"/>
            <a:ext cx="7764463" cy="3255572"/>
          </a:xfrm>
          <a:effectLst>
            <a:glow rad="63500">
              <a:schemeClr val="accent1">
                <a:satMod val="175000"/>
                <a:alpha val="40000"/>
              </a:schemeClr>
            </a:glow>
          </a:effectLst>
        </p:spPr>
      </p:pic>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46</a:t>
            </a:fld>
            <a:endParaRPr lang="en-US" dirty="0"/>
          </a:p>
        </p:txBody>
      </p:sp>
    </p:spTree>
    <p:extLst>
      <p:ext uri="{BB962C8B-B14F-4D97-AF65-F5344CB8AC3E}">
        <p14:creationId xmlns:p14="http://schemas.microsoft.com/office/powerpoint/2010/main" val="14492758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Sent out to the oval-developer-list for review </a:t>
            </a:r>
            <a:r>
              <a:rPr lang="en-US" dirty="0" smtClean="0"/>
              <a:t>(5/09</a:t>
            </a:r>
            <a:r>
              <a:rPr lang="en-US" dirty="0"/>
              <a:t>)</a:t>
            </a:r>
          </a:p>
          <a:p>
            <a:pPr lvl="1"/>
            <a:r>
              <a:rPr lang="en-US" dirty="0"/>
              <a:t>Still open for review and comments</a:t>
            </a:r>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lnSpc>
                <a:spcPct val="100000"/>
              </a:lnSpc>
              <a:buNone/>
            </a:pPr>
            <a:r>
              <a:rPr lang="en-US" sz="800" b="0" dirty="0" smtClean="0"/>
              <a:t>For </a:t>
            </a:r>
            <a:r>
              <a:rPr lang="en-US" sz="800" b="0" dirty="0"/>
              <a:t>the most up-to-date </a:t>
            </a:r>
            <a:r>
              <a:rPr lang="en-US" sz="800" b="0" dirty="0" smtClean="0"/>
              <a:t>requirements </a:t>
            </a:r>
            <a:r>
              <a:rPr lang="en-US" sz="800" b="0" dirty="0"/>
              <a:t>and discussion, please see: </a:t>
            </a:r>
            <a:endParaRPr lang="en-US" sz="800" b="0" dirty="0" smtClean="0"/>
          </a:p>
          <a:p>
            <a:pPr marL="0" indent="0">
              <a:lnSpc>
                <a:spcPct val="100000"/>
              </a:lnSpc>
              <a:buNone/>
            </a:pPr>
            <a:r>
              <a:rPr lang="en-US" sz="800" b="0" dirty="0" smtClean="0">
                <a:hlinkClick r:id="rId2"/>
              </a:rPr>
              <a:t>http</a:t>
            </a:r>
            <a:r>
              <a:rPr lang="en-US" sz="800" b="0" dirty="0">
                <a:hlinkClick r:id="rId2"/>
              </a:rPr>
              <a:t>://</a:t>
            </a:r>
            <a:r>
              <a:rPr lang="en-US" sz="800" b="0" dirty="0" smtClean="0">
                <a:hlinkClick r:id="rId2"/>
              </a:rPr>
              <a:t>making-security-measurable.1364806.n2.nabble.com/FOR-REVIEW-Revised-OVAL-Language-Requirements-td6345171.html</a:t>
            </a:r>
            <a:endParaRPr lang="en-US" sz="800" b="0" dirty="0" smtClean="0"/>
          </a:p>
          <a:p>
            <a:pPr marL="0" indent="0">
              <a:lnSpc>
                <a:spcPct val="100000"/>
              </a:lnSpc>
              <a:buNone/>
            </a:pPr>
            <a:endParaRPr lang="en-US" sz="1000" b="0" dirty="0"/>
          </a:p>
        </p:txBody>
      </p:sp>
      <p:sp>
        <p:nvSpPr>
          <p:cNvPr id="2" name="Title 1"/>
          <p:cNvSpPr>
            <a:spLocks noGrp="1"/>
          </p:cNvSpPr>
          <p:nvPr>
            <p:ph type="title"/>
          </p:nvPr>
        </p:nvSpPr>
        <p:spPr/>
        <p:txBody>
          <a:bodyPr/>
          <a:lstStyle/>
          <a:p>
            <a:r>
              <a:rPr lang="en-US" dirty="0" smtClean="0"/>
              <a:t>Revised Requirements</a:t>
            </a:r>
            <a:endParaRPr lang="en-US" dirty="0"/>
          </a:p>
        </p:txBody>
      </p:sp>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4</a:t>
            </a:fld>
            <a:endParaRPr lang="en-US" dirty="0"/>
          </a:p>
        </p:txBody>
      </p:sp>
      <p:pic>
        <p:nvPicPr>
          <p:cNvPr id="17" name="Picture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018" y="1989407"/>
            <a:ext cx="4777691" cy="1884777"/>
          </a:xfrm>
          <a:prstGeom prst="rect">
            <a:avLst/>
          </a:prstGeom>
          <a:ln>
            <a:solidFill>
              <a:schemeClr val="tx2">
                <a:lumMod val="60000"/>
                <a:lumOff val="40000"/>
              </a:schemeClr>
            </a:solidFill>
          </a:ln>
          <a:effectLst>
            <a:glow rad="63500">
              <a:schemeClr val="accent1">
                <a:satMod val="175000"/>
                <a:alpha val="40000"/>
              </a:schemeClr>
            </a:glow>
          </a:effectLst>
        </p:spPr>
      </p:pic>
      <p:pic>
        <p:nvPicPr>
          <p:cNvPr id="18" name="Picture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03466" y="2599526"/>
            <a:ext cx="4777691" cy="2761237"/>
          </a:xfrm>
          <a:prstGeom prst="rect">
            <a:avLst/>
          </a:prstGeom>
          <a:ln>
            <a:solidFill>
              <a:schemeClr val="tx2">
                <a:lumMod val="60000"/>
                <a:lumOff val="40000"/>
              </a:schemeClr>
            </a:solidFill>
          </a:ln>
          <a:effectLst>
            <a:glow rad="63500">
              <a:schemeClr val="accent1">
                <a:satMod val="175000"/>
                <a:alpha val="40000"/>
              </a:schemeClr>
            </a:glow>
          </a:effectLst>
        </p:spPr>
      </p:pic>
      <p:pic>
        <p:nvPicPr>
          <p:cNvPr id="14" name="Pictur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89322" y="3874184"/>
            <a:ext cx="4777691" cy="1988552"/>
          </a:xfrm>
          <a:prstGeom prst="rect">
            <a:avLst/>
          </a:prstGeom>
          <a:ln>
            <a:solidFill>
              <a:schemeClr val="tx2">
                <a:lumMod val="60000"/>
                <a:lumOff val="40000"/>
              </a:schemeClr>
            </a:solidFill>
          </a:ln>
          <a:effectLst>
            <a:glow rad="63500">
              <a:schemeClr val="accent1">
                <a:satMod val="175000"/>
                <a:alpha val="40000"/>
              </a:schemeClr>
            </a:glow>
          </a:effectLst>
        </p:spPr>
      </p:pic>
    </p:spTree>
    <p:extLst>
      <p:ext uri="{BB962C8B-B14F-4D97-AF65-F5344CB8AC3E}">
        <p14:creationId xmlns:p14="http://schemas.microsoft.com/office/powerpoint/2010/main" val="1760262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750"/>
                                        <p:tgtEl>
                                          <p:spTgt spid="17"/>
                                        </p:tgtEl>
                                      </p:cBhvr>
                                    </p:animEffect>
                                  </p:childTnLst>
                                </p:cTn>
                              </p:par>
                            </p:childTnLst>
                          </p:cTn>
                        </p:par>
                        <p:par>
                          <p:cTn id="8" fill="hold">
                            <p:stCondLst>
                              <p:cond delay="750"/>
                            </p:stCondLst>
                            <p:childTnLst>
                              <p:par>
                                <p:cTn id="9" presetID="10"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750"/>
                                        <p:tgtEl>
                                          <p:spTgt spid="18"/>
                                        </p:tgtEl>
                                      </p:cBhvr>
                                    </p:animEffect>
                                  </p:childTnLst>
                                </p:cTn>
                              </p:par>
                            </p:childTnLst>
                          </p:cTn>
                        </p:par>
                        <p:par>
                          <p:cTn id="12" fill="hold">
                            <p:stCondLst>
                              <p:cond delay="1500"/>
                            </p:stCondLst>
                            <p:childTnLst>
                              <p:par>
                                <p:cTn id="13" presetID="10" presetClass="entr" presetSubtype="0"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OVAL Data Model Overview</a:t>
            </a:r>
            <a:endParaRPr lang="en-US" dirty="0"/>
          </a:p>
        </p:txBody>
      </p:sp>
      <p:sp>
        <p:nvSpPr>
          <p:cNvPr id="6" name="Content Placeholder 5"/>
          <p:cNvSpPr>
            <a:spLocks noGrp="1"/>
          </p:cNvSpPr>
          <p:nvPr>
            <p:ph idx="1"/>
          </p:nvPr>
        </p:nvSpPr>
        <p:spPr/>
        <p:txBody>
          <a:bodyPr/>
          <a:lstStyle/>
          <a:p>
            <a:r>
              <a:rPr lang="en-US" dirty="0" smtClean="0"/>
              <a:t>Defines what things are and what they are composed of</a:t>
            </a:r>
          </a:p>
          <a:p>
            <a:pPr lvl="1"/>
            <a:r>
              <a:rPr lang="en-US" dirty="0" smtClean="0"/>
              <a:t>Focuses on OVAL Constructs &amp; Enumerations</a:t>
            </a:r>
          </a:p>
          <a:p>
            <a:pPr lvl="1"/>
            <a:endParaRPr lang="en-US" dirty="0"/>
          </a:p>
          <a:p>
            <a:r>
              <a:rPr lang="en-US" dirty="0" smtClean="0"/>
              <a:t>Contains models for the OVAL Core:</a:t>
            </a:r>
          </a:p>
          <a:p>
            <a:pPr lvl="1"/>
            <a:r>
              <a:rPr lang="en-US" dirty="0" smtClean="0"/>
              <a:t>OVAL Common, OVAL Definitions, OVAL System Characteristics, OVAL Results, and OVAL Directives</a:t>
            </a:r>
          </a:p>
          <a:p>
            <a:pPr lvl="1"/>
            <a:endParaRPr lang="en-US" dirty="0"/>
          </a:p>
          <a:p>
            <a:r>
              <a:rPr lang="en-US" dirty="0" smtClean="0"/>
              <a:t>Wanted to keep it simple</a:t>
            </a:r>
          </a:p>
          <a:p>
            <a:pPr lvl="1"/>
            <a:r>
              <a:rPr lang="en-US" dirty="0" smtClean="0"/>
              <a:t>For OVAL Constructs </a:t>
            </a:r>
          </a:p>
          <a:p>
            <a:pPr lvl="2"/>
            <a:r>
              <a:rPr lang="en-US" dirty="0" smtClean="0"/>
              <a:t>Short textual description</a:t>
            </a:r>
          </a:p>
          <a:p>
            <a:pPr lvl="2"/>
            <a:r>
              <a:rPr lang="en-US" dirty="0" smtClean="0"/>
              <a:t>UML Diagrams</a:t>
            </a:r>
          </a:p>
          <a:p>
            <a:pPr lvl="2"/>
            <a:r>
              <a:rPr lang="en-US" dirty="0" smtClean="0"/>
              <a:t>Table of properties</a:t>
            </a:r>
          </a:p>
          <a:p>
            <a:pPr lvl="1"/>
            <a:r>
              <a:rPr lang="en-US" dirty="0" smtClean="0"/>
              <a:t>For OVAL Enumerations</a:t>
            </a:r>
          </a:p>
          <a:p>
            <a:pPr lvl="2"/>
            <a:r>
              <a:rPr lang="en-US" dirty="0" smtClean="0"/>
              <a:t>Short textual description</a:t>
            </a:r>
          </a:p>
          <a:p>
            <a:pPr lvl="2"/>
            <a:r>
              <a:rPr lang="en-US" dirty="0" smtClean="0"/>
              <a:t>Table of enumeration values</a:t>
            </a:r>
          </a:p>
          <a:p>
            <a:pPr lvl="1"/>
            <a:endParaRPr lang="en-US" dirty="0" smtClean="0"/>
          </a:p>
          <a:p>
            <a:pPr lvl="1"/>
            <a:endParaRPr lang="en-US" dirty="0" smtClean="0"/>
          </a:p>
          <a:p>
            <a:pPr lvl="1"/>
            <a:endParaRPr lang="en-US" dirty="0"/>
          </a:p>
          <a:p>
            <a:endParaRPr lang="en-US" dirty="0" smtClean="0"/>
          </a:p>
          <a:p>
            <a:endParaRPr lang="en-US" dirty="0" smtClean="0"/>
          </a:p>
          <a:p>
            <a:endParaRPr lang="en-US" dirty="0"/>
          </a:p>
        </p:txBody>
      </p:sp>
      <p:sp>
        <p:nvSpPr>
          <p:cNvPr id="5" name="Slide Number Placeholder 4"/>
          <p:cNvSpPr>
            <a:spLocks noGrp="1"/>
          </p:cNvSpPr>
          <p:nvPr>
            <p:ph type="sldNum" sz="quarter" idx="10"/>
          </p:nvPr>
        </p:nvSpPr>
        <p:spPr/>
        <p:txBody>
          <a:bodyPr/>
          <a:lstStyle/>
          <a:p>
            <a:pPr>
              <a:defRPr/>
            </a:pPr>
            <a:fld id="{BB6133BC-B467-4F10-B771-06A20F6CE996}" type="slidenum">
              <a:rPr lang="en-US" smtClean="0"/>
              <a:pPr>
                <a:defRPr/>
              </a:pPr>
              <a:t>5</a:t>
            </a:fld>
            <a:endParaRPr lang="en-US" dirty="0"/>
          </a:p>
        </p:txBody>
      </p:sp>
    </p:spTree>
    <p:extLst>
      <p:ext uri="{BB962C8B-B14F-4D97-AF65-F5344CB8AC3E}">
        <p14:creationId xmlns:p14="http://schemas.microsoft.com/office/powerpoint/2010/main" val="17963588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OVAL Construct</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41973" y="1101725"/>
            <a:ext cx="7258467" cy="5138738"/>
          </a:xfrm>
        </p:spPr>
      </p:pic>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6</a:t>
            </a:fld>
            <a:endParaRPr lang="en-US" dirty="0"/>
          </a:p>
        </p:txBody>
      </p:sp>
    </p:spTree>
    <p:extLst>
      <p:ext uri="{BB962C8B-B14F-4D97-AF65-F5344CB8AC3E}">
        <p14:creationId xmlns:p14="http://schemas.microsoft.com/office/powerpoint/2010/main" val="10226686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OVAL Enumeration</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8975" y="2251701"/>
            <a:ext cx="7764463" cy="2838785"/>
          </a:xfrm>
        </p:spPr>
      </p:pic>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7</a:t>
            </a:fld>
            <a:endParaRPr lang="en-US" dirty="0"/>
          </a:p>
        </p:txBody>
      </p:sp>
    </p:spTree>
    <p:extLst>
      <p:ext uri="{BB962C8B-B14F-4D97-AF65-F5344CB8AC3E}">
        <p14:creationId xmlns:p14="http://schemas.microsoft.com/office/powerpoint/2010/main" val="9068459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If Something is Deprecated?</a:t>
            </a:r>
            <a:endParaRPr lang="en-US" dirty="0"/>
          </a:p>
        </p:txBody>
      </p:sp>
      <p:sp>
        <p:nvSpPr>
          <p:cNvPr id="3" name="Content Placeholder 2"/>
          <p:cNvSpPr>
            <a:spLocks noGrp="1"/>
          </p:cNvSpPr>
          <p:nvPr>
            <p:ph idx="1"/>
          </p:nvPr>
        </p:nvSpPr>
        <p:spPr/>
        <p:txBody>
          <a:bodyPr/>
          <a:lstStyle/>
          <a:p>
            <a:r>
              <a:rPr lang="en-US" dirty="0"/>
              <a:t>The OVAL Language Deprecation Policy states:</a:t>
            </a:r>
            <a:br>
              <a:rPr lang="en-US" dirty="0"/>
            </a:br>
            <a:r>
              <a:rPr lang="en-US" dirty="0"/>
              <a:t/>
            </a:r>
            <a:br>
              <a:rPr lang="en-US" dirty="0"/>
            </a:br>
            <a:r>
              <a:rPr lang="en-US" i="1" dirty="0"/>
              <a:t>"When an OVAL Language construct is marked as deprecated its usage becomes strongly discouraged and it may be removed in a later release."</a:t>
            </a:r>
          </a:p>
          <a:p>
            <a:pPr marL="0" indent="0">
              <a:buNone/>
            </a:pPr>
            <a:endParaRPr lang="en-US" dirty="0"/>
          </a:p>
          <a:p>
            <a:r>
              <a:rPr lang="en-US" dirty="0" smtClean="0"/>
              <a:t>We </a:t>
            </a:r>
            <a:r>
              <a:rPr lang="en-US" dirty="0"/>
              <a:t>did not include deprecated OVAL Constructs or </a:t>
            </a:r>
            <a:r>
              <a:rPr lang="en-US" dirty="0" smtClean="0"/>
              <a:t>Enumerations in the specification</a:t>
            </a:r>
            <a:endParaRPr lang="en-US" dirty="0"/>
          </a:p>
          <a:p>
            <a:pPr marL="0" indent="0">
              <a:buNone/>
            </a:pPr>
            <a:endParaRPr lang="en-US" i="1" dirty="0"/>
          </a:p>
          <a:p>
            <a:r>
              <a:rPr lang="en-US" dirty="0" smtClean="0"/>
              <a:t>What do you think about this decision?</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6464F6AE-368D-472F-961D-11E0AAAF00D8}" type="slidenum">
              <a:rPr lang="en-US" smtClean="0"/>
              <a:pPr>
                <a:defRPr/>
              </a:pPr>
              <a:t>8</a:t>
            </a:fld>
            <a:endParaRPr lang="en-US" dirty="0"/>
          </a:p>
        </p:txBody>
      </p:sp>
    </p:spTree>
    <p:extLst>
      <p:ext uri="{BB962C8B-B14F-4D97-AF65-F5344CB8AC3E}">
        <p14:creationId xmlns:p14="http://schemas.microsoft.com/office/powerpoint/2010/main" val="1073007810"/>
      </p:ext>
    </p:extLst>
  </p:cSld>
  <p:clrMapOvr>
    <a:masterClrMapping/>
  </p:clrMapOvr>
  <p:timing>
    <p:tnLst>
      <p:par>
        <p:cTn id="1" dur="indefinite" restart="never" nodeType="tmRoot"/>
      </p:par>
    </p:tnLst>
  </p:timing>
</p:sld>
</file>

<file path=ppt/theme/theme1.xml><?xml version="1.0" encoding="utf-8"?>
<a:theme xmlns:a="http://schemas.openxmlformats.org/drawingml/2006/main" name="HS SEDI Template v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CC66"/>
        </a:solidFill>
        <a:ln w="6350">
          <a:solidFill>
            <a:schemeClr val="tx1"/>
          </a:solidFill>
          <a:miter lim="800000"/>
          <a:headEnd/>
          <a:tailEnd/>
        </a:ln>
      </a:spPr>
      <a:bodyPr wrap="none" anchor="ctr"/>
      <a:lstStyle>
        <a:defPPr algn="ctr" eaLnBrk="0" hangingPunct="0">
          <a:buClr>
            <a:srgbClr val="FDAA03"/>
          </a:buClr>
          <a:defRPr/>
        </a:defPPr>
      </a:lstStyle>
    </a:spDef>
    <a:lnDef>
      <a:spPr bwMode="auto">
        <a:xfrm>
          <a:off x="0" y="0"/>
          <a:ext cx="1" cy="1"/>
        </a:xfrm>
        <a:custGeom>
          <a:avLst/>
          <a:gdLst/>
          <a:ahLst/>
          <a:cxnLst/>
          <a:rect l="0" t="0" r="0" b="0"/>
          <a:pathLst/>
        </a:custGeom>
        <a:solidFill>
          <a:srgbClr val="FFCC99"/>
        </a:solidFill>
        <a:ln w="12700" cap="flat" cmpd="sng" algn="ctr">
          <a:solidFill>
            <a:srgbClr val="00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ts val="2500"/>
          </a:lnSpc>
          <a:spcBef>
            <a:spcPct val="0"/>
          </a:spcBef>
          <a:spcAft>
            <a:spcPts val="1000"/>
          </a:spcAft>
          <a:buClr>
            <a:srgbClr val="FDAA03"/>
          </a:buClr>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mitrebriefing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itrebriefing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itrebriefing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itrebriefing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itrebriefing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itrebriefing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itrebriefing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mitrebriefing 8">
        <a:dk1>
          <a:srgbClr val="000000"/>
        </a:dk1>
        <a:lt1>
          <a:srgbClr val="FFFFFF"/>
        </a:lt1>
        <a:dk2>
          <a:srgbClr val="000000"/>
        </a:dk2>
        <a:lt2>
          <a:srgbClr val="808080"/>
        </a:lt2>
        <a:accent1>
          <a:srgbClr val="FFFFCC"/>
        </a:accent1>
        <a:accent2>
          <a:srgbClr val="99CCFF"/>
        </a:accent2>
        <a:accent3>
          <a:srgbClr val="FFFFFF"/>
        </a:accent3>
        <a:accent4>
          <a:srgbClr val="000000"/>
        </a:accent4>
        <a:accent5>
          <a:srgbClr val="FFFFE2"/>
        </a:accent5>
        <a:accent6>
          <a:srgbClr val="8AB9E7"/>
        </a:accent6>
        <a:hlink>
          <a:srgbClr val="CCCCFF"/>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C8B4CBDE9C13E48883D65652DAF6F67" ma:contentTypeVersion="0" ma:contentTypeDescription="Create a new document." ma:contentTypeScope="" ma:versionID="500b471f781d37868b5a7a8e58587149">
  <xsd:schema xmlns:xsd="http://www.w3.org/2001/XMLSchema" xmlns:p="http://schemas.microsoft.com/office/2006/metadata/properties" xmlns:ns2="BD4C8B7C-C1E9-483E-883D-65652DAF6F67" targetNamespace="http://schemas.microsoft.com/office/2006/metadata/properties" ma:root="true" ma:fieldsID="7bc23b5d49a0f1c1a2024d62cef0039c" ns2:_="">
    <xsd:import namespace="BD4C8B7C-C1E9-483E-883D-65652DAF6F67"/>
    <xsd:element name="properties">
      <xsd:complexType>
        <xsd:sequence>
          <xsd:element name="documentManagement">
            <xsd:complexType>
              <xsd:all>
                <xsd:element ref="ns2:Dept_x002f_Type"/>
                <xsd:element ref="ns2:Format"/>
                <xsd:element ref="ns2:Description0" minOccurs="0"/>
                <xsd:element ref="ns2:Updated" minOccurs="0"/>
                <xsd:element ref="ns2:Version0"/>
              </xsd:all>
            </xsd:complexType>
          </xsd:element>
        </xsd:sequence>
      </xsd:complexType>
    </xsd:element>
  </xsd:schema>
  <xsd:schema xmlns:xsd="http://www.w3.org/2001/XMLSchema" xmlns:dms="http://schemas.microsoft.com/office/2006/documentManagement/types" targetNamespace="BD4C8B7C-C1E9-483E-883D-65652DAF6F67" elementFormDefault="qualified">
    <xsd:import namespace="http://schemas.microsoft.com/office/2006/documentManagement/types"/>
    <xsd:element name="Dept_x002f_Type" ma:index="8" ma:displayName="TempType" ma:format="Dropdown" ma:internalName="Dept_x002f_Type">
      <xsd:simpleType>
        <xsd:restriction base="dms:Choice">
          <xsd:enumeration value="Tab"/>
          <xsd:enumeration value="CCG"/>
          <xsd:enumeration value="HS SEDI"/>
          <xsd:enumeration value="HLSC"/>
          <xsd:enumeration value="MITRE"/>
          <xsd:enumeration value="Miscellaneous"/>
        </xsd:restriction>
      </xsd:simpleType>
    </xsd:element>
    <xsd:element name="Format" ma:index="9" ma:displayName="Format" ma:default="Word Doc" ma:format="Dropdown" ma:internalName="Format">
      <xsd:simpleType>
        <xsd:restriction base="dms:Choice">
          <xsd:enumeration value="Word Doc"/>
          <xsd:enumeration value="PowerPoint"/>
          <xsd:enumeration value="Excel"/>
          <xsd:enumeration value="Access"/>
          <xsd:enumeration value="PDF"/>
          <xsd:enumeration value="Zip"/>
          <xsd:enumeration value="Other"/>
        </xsd:restriction>
      </xsd:simpleType>
    </xsd:element>
    <xsd:element name="Description0" ma:index="10" nillable="true" ma:displayName="Description" ma:internalName="Description0">
      <xsd:simpleType>
        <xsd:restriction base="dms:Note"/>
      </xsd:simpleType>
    </xsd:element>
    <xsd:element name="Updated" ma:index="11" nillable="true" ma:displayName="Updated" ma:format="DateOnly" ma:internalName="Updated">
      <xsd:simpleType>
        <xsd:restriction base="dms:DateTime"/>
      </xsd:simpleType>
    </xsd:element>
    <xsd:element name="Version0" ma:index="12" ma:displayName="Version" ma:format="Dropdown" ma:internalName="Version0">
      <xsd:simpleType>
        <xsd:restriction base="dms:Choice">
          <xsd:enumeration value="v1"/>
          <xsd:enumeration value="v2"/>
          <xsd:enumeration value="v3"/>
          <xsd:enumeration value="v4"/>
          <xsd:enumeration value="v5"/>
          <xsd:enumeration value="v6"/>
          <xsd:enumeration value="v7"/>
          <xsd:enumeration value="v8"/>
          <xsd:enumeration value="v9"/>
          <xsd:enumeration value="v10"/>
          <xsd:enumeration value="v11"/>
          <xsd:enumeration value="v12"/>
          <xsd:enumeration value="v13"/>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Description0 xmlns="BD4C8B7C-C1E9-483E-883D-65652DAF6F67">Briefing template for use with work program deliverables authored by, and attributed to, HS SEDI. Contains DHS Seal and HS SEDI identifier, and MITRE attribution. This is an Office 2007 template</Description0>
    <Format xmlns="BD4C8B7C-C1E9-483E-883D-65652DAF6F67">PowerPoint</Format>
    <Dept_x002f_Type xmlns="BD4C8B7C-C1E9-483E-883D-65652DAF6F67">HS SEDI</Dept_x002f_Type>
    <Updated xmlns="BD4C8B7C-C1E9-483E-883D-65652DAF6F67">2011-01-03T05:00:00+00:00</Updated>
    <Version0 xmlns="BD4C8B7C-C1E9-483E-883D-65652DAF6F67">v3</Version0>
  </documentManagement>
</p:properties>
</file>

<file path=customXml/itemProps1.xml><?xml version="1.0" encoding="utf-8"?>
<ds:datastoreItem xmlns:ds="http://schemas.openxmlformats.org/officeDocument/2006/customXml" ds:itemID="{D1A009C0-BB5C-4005-989E-5CE421EF44E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D4C8B7C-C1E9-483E-883D-65652DAF6F67"/>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95B4A1C3-214A-4A0D-8F13-3B681E727AE4}">
  <ds:schemaRefs>
    <ds:schemaRef ds:uri="http://schemas.microsoft.com/sharepoint/v3/contenttype/forms"/>
  </ds:schemaRefs>
</ds:datastoreItem>
</file>

<file path=customXml/itemProps3.xml><?xml version="1.0" encoding="utf-8"?>
<ds:datastoreItem xmlns:ds="http://schemas.openxmlformats.org/officeDocument/2006/customXml" ds:itemID="{D2F418A2-55AA-45F8-B1B0-DB316AAEC689}">
  <ds:schemaRefs>
    <ds:schemaRef ds:uri="http://www.w3.org/XML/1998/namespace"/>
    <ds:schemaRef ds:uri="http://purl.org/dc/terms/"/>
    <ds:schemaRef ds:uri="http://purl.org/dc/elements/1.1/"/>
    <ds:schemaRef ds:uri="http://purl.org/dc/dcmitype/"/>
    <ds:schemaRef ds:uri="http://schemas.microsoft.com/office/2006/documentManagement/types"/>
    <ds:schemaRef ds:uri="http://schemas.microsoft.com/office/2006/metadata/properties"/>
    <ds:schemaRef ds:uri="http://schemas.openxmlformats.org/package/2006/metadata/core-properties"/>
    <ds:schemaRef ds:uri="BD4C8B7C-C1E9-483E-883D-65652DAF6F67"/>
  </ds:schemaRefs>
</ds:datastoreItem>
</file>

<file path=docProps/app.xml><?xml version="1.0" encoding="utf-8"?>
<Properties xmlns="http://schemas.openxmlformats.org/officeDocument/2006/extended-properties" xmlns:vt="http://schemas.openxmlformats.org/officeDocument/2006/docPropsVTypes">
  <Template>HS SEDI Template v2</Template>
  <TotalTime>11819</TotalTime>
  <Words>1335</Words>
  <Application>Microsoft Office PowerPoint</Application>
  <PresentationFormat>On-screen Show (4:3)</PresentationFormat>
  <Paragraphs>479</Paragraphs>
  <Slides>47</Slides>
  <Notes>4</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HS SEDI Template v2</vt:lpstr>
      <vt:lpstr>OVAL Language Specification Review</vt:lpstr>
      <vt:lpstr>Overview</vt:lpstr>
      <vt:lpstr>Why OVAL Needs a Specification?</vt:lpstr>
      <vt:lpstr>Revised Use Cases  </vt:lpstr>
      <vt:lpstr>Revised Requirements</vt:lpstr>
      <vt:lpstr>OVAL Data Model Overview</vt:lpstr>
      <vt:lpstr>Example: OVAL Construct</vt:lpstr>
      <vt:lpstr>Example: OVAL Enumeration</vt:lpstr>
      <vt:lpstr>What If Something is Deprecated?</vt:lpstr>
      <vt:lpstr>How to Handle Constructs Defined Outside of OVAL?</vt:lpstr>
      <vt:lpstr>How to Handle Container Constructs? </vt:lpstr>
      <vt:lpstr>How to Handle Container Constructs? </vt:lpstr>
      <vt:lpstr>How to Handle the Datatypes?   </vt:lpstr>
      <vt:lpstr>What to do with OVAL Language Metadata Constructs? </vt:lpstr>
      <vt:lpstr>What to do with OVAL Language Metadata Constructs? </vt:lpstr>
      <vt:lpstr>How to Represent xsd:choice Constructs?</vt:lpstr>
      <vt:lpstr>How to Represent xsd:choice Constructs?</vt:lpstr>
      <vt:lpstr>OVAL Evaluation Model</vt:lpstr>
      <vt:lpstr>Example: OVAL Test Evaluation</vt:lpstr>
      <vt:lpstr>Example: Building an OVAL Item</vt:lpstr>
      <vt:lpstr>Data Model or Evaluation Model?</vt:lpstr>
      <vt:lpstr>Finding the Right Balance</vt:lpstr>
      <vt:lpstr>Bindings</vt:lpstr>
      <vt:lpstr>Appendix A – OVAL Language Schemas</vt:lpstr>
      <vt:lpstr>Future of the OVAL Component Schemas?</vt:lpstr>
      <vt:lpstr>Appendix B – Extending the OVAL Language Data Model</vt:lpstr>
      <vt:lpstr>Appendix C – Regular Expression Support</vt:lpstr>
      <vt:lpstr>Appendix D - References</vt:lpstr>
      <vt:lpstr>Appendix E – Terms and Acronyms</vt:lpstr>
      <vt:lpstr>Appendix F – Change Log</vt:lpstr>
      <vt:lpstr>How Do We Move Forward?</vt:lpstr>
      <vt:lpstr>Backup Slides</vt:lpstr>
      <vt:lpstr>Security Advisory Distribution Use Case</vt:lpstr>
      <vt:lpstr>Vulnerability Assessment Use Case</vt:lpstr>
      <vt:lpstr>Patch Management Use Case</vt:lpstr>
      <vt:lpstr>Configuration Management Use Case</vt:lpstr>
      <vt:lpstr>Auditing and Centralized Audit Validation Use Case</vt:lpstr>
      <vt:lpstr>Security Information Management Systems Use Case</vt:lpstr>
      <vt:lpstr>System Inventory Use Case</vt:lpstr>
      <vt:lpstr>Malware and Threat Indicator Sharing Use Case</vt:lpstr>
      <vt:lpstr>Basic OVAL Language Requirements</vt:lpstr>
      <vt:lpstr>General OVAL Language Content Requirements</vt:lpstr>
      <vt:lpstr>OVAL Definition Requirements </vt:lpstr>
      <vt:lpstr>OVAL Definition Requirements (Cont.)</vt:lpstr>
      <vt:lpstr>OVAL System Characteristics Requirements</vt:lpstr>
      <vt:lpstr>OVAL System Characteristics Requirements (Cont.)</vt:lpstr>
      <vt:lpstr>OVAL Results Requirements</vt:lpstr>
    </vt:vector>
  </TitlesOfParts>
  <Company>MITRE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dc:title>
  <dc:creator>Alfred Ouyang</dc:creator>
  <dc:description>Version 1.0 _x000d_
12/03/07</dc:description>
  <cp:lastModifiedBy>sboczeno</cp:lastModifiedBy>
  <cp:revision>617</cp:revision>
  <dcterms:created xsi:type="dcterms:W3CDTF">2011-01-08T16:06:19Z</dcterms:created>
  <dcterms:modified xsi:type="dcterms:W3CDTF">2011-06-16T11:41:48Z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0x0101007C8B4CBDE9C13E48883D65652DAF6F67</vt:lpwstr>
  </property>
  <property fmtid="{D5CDD505-2E9C-101B-9397-08002B2CF9AE}" pid="3" name="Dept/Type">
    <vt:lpwstr>HS SEDI</vt:lpwstr>
  </property>
  <property fmtid="{D5CDD505-2E9C-101B-9397-08002B2CF9AE}" pid="4" name="Description0">
    <vt:lpwstr>Template for use with work program deliverables authored by, and attributed to, HS SEDI. Contains HS SEDI/MITRE logo and copyright notice. This is an Office 2007 template.</vt:lpwstr>
  </property>
  <property fmtid="{D5CDD505-2E9C-101B-9397-08002B2CF9AE}" pid="5" name="Format">
    <vt:lpwstr>PowerPoint</vt:lpwstr>
  </property>
  <property fmtid="{D5CDD505-2E9C-101B-9397-08002B2CF9AE}" pid="6" name="Version0">
    <vt:lpwstr>v1</vt:lpwstr>
  </property>
  <property fmtid="{D5CDD505-2E9C-101B-9397-08002B2CF9AE}" pid="7" name="Updated">
    <vt:lpwstr>2010-06-16T00:00:00Z</vt:lpwstr>
  </property>
  <property fmtid="{D5CDD505-2E9C-101B-9397-08002B2CF9AE}" pid="8" name="MITRE Sensitivity">
    <vt:lpwstr>Internal MITRE Information</vt:lpwstr>
  </property>
  <property fmtid="{D5CDD505-2E9C-101B-9397-08002B2CF9AE}" pid="9" name="Release Statement">
    <vt:lpwstr>For Internal MITRE Use</vt:lpwstr>
  </property>
</Properties>
</file>